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3"/>
    <p:sldId id="257" r:id="rId54"/>
    <p:sldId id="258" r:id="rId55"/>
    <p:sldId id="259" r:id="rId56"/>
    <p:sldId id="260" r:id="rId57"/>
    <p:sldId id="261" r:id="rId58"/>
    <p:sldId id="262" r:id="rId59"/>
    <p:sldId id="263" r:id="rId60"/>
    <p:sldId id="264" r:id="rId61"/>
    <p:sldId id="265" r:id="rId62"/>
    <p:sldId id="266" r:id="rId63"/>
    <p:sldId id="267" r:id="rId64"/>
    <p:sldId id="268" r:id="rId65"/>
    <p:sldId id="269" r:id="rId66"/>
    <p:sldId id="270" r:id="rId67"/>
    <p:sldId id="271" r:id="rId68"/>
  </p:sldIdLst>
  <p:sldSz cx="18288000" cy="10287000"/>
  <p:notesSz cx="6858000" cy="9144000"/>
  <p:embeddedFontLst>
    <p:embeddedFont>
      <p:font typeface="Glacial Indifference" charset="1" panose="00000000000000000000"/>
      <p:regular r:id="rId6"/>
    </p:embeddedFont>
    <p:embeddedFont>
      <p:font typeface="Glacial Indifference Bold" charset="1" panose="00000800000000000000"/>
      <p:regular r:id="rId7"/>
    </p:embeddedFont>
    <p:embeddedFont>
      <p:font typeface="Glacial Indifference Italics" charset="1" panose="00000000000000000000"/>
      <p:regular r:id="rId8"/>
    </p:embeddedFont>
    <p:embeddedFont>
      <p:font typeface="Glacial Indifference Bold Italics" charset="1" panose="00000800000000000000"/>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Times New Roman" charset="1" panose="02030502070405020303"/>
      <p:regular r:id="rId14"/>
    </p:embeddedFont>
    <p:embeddedFont>
      <p:font typeface="Times New Roman Bold" charset="1" panose="02030802070405020303"/>
      <p:regular r:id="rId15"/>
    </p:embeddedFont>
    <p:embeddedFont>
      <p:font typeface="Times New Roman Italics" charset="1" panose="02030502070405090303"/>
      <p:regular r:id="rId16"/>
    </p:embeddedFont>
    <p:embeddedFont>
      <p:font typeface="Times New Roman Bold Italics" charset="1" panose="02030802070405090303"/>
      <p:regular r:id="rId17"/>
    </p:embeddedFont>
    <p:embeddedFont>
      <p:font typeface="Times New Roman Medium" charset="1" panose="02030502070405020303"/>
      <p:regular r:id="rId18"/>
    </p:embeddedFont>
    <p:embeddedFont>
      <p:font typeface="Times New Roman Medium Italics" charset="1" panose="02030502070405090303"/>
      <p:regular r:id="rId19"/>
    </p:embeddedFont>
    <p:embeddedFont>
      <p:font typeface="Times New Roman Semi-Bold" charset="1" panose="02030702070405020303"/>
      <p:regular r:id="rId20"/>
    </p:embeddedFont>
    <p:embeddedFont>
      <p:font typeface="Times New Roman Semi-Bold Italics" charset="1" panose="02030702070405090303"/>
      <p:regular r:id="rId21"/>
    </p:embeddedFont>
    <p:embeddedFont>
      <p:font typeface="Times New Roman Ultra-Bold" charset="1" panose="02030902070405020303"/>
      <p:regular r:id="rId22"/>
    </p:embeddedFont>
    <p:embeddedFont>
      <p:font typeface="Poppins" charset="1" panose="00000500000000000000"/>
      <p:regular r:id="rId23"/>
    </p:embeddedFont>
    <p:embeddedFont>
      <p:font typeface="Poppins Bold" charset="1" panose="00000800000000000000"/>
      <p:regular r:id="rId24"/>
    </p:embeddedFont>
    <p:embeddedFont>
      <p:font typeface="Poppins Italics" charset="1" panose="00000500000000000000"/>
      <p:regular r:id="rId25"/>
    </p:embeddedFont>
    <p:embeddedFont>
      <p:font typeface="Poppins Bold Italics" charset="1" panose="00000800000000000000"/>
      <p:regular r:id="rId26"/>
    </p:embeddedFont>
    <p:embeddedFont>
      <p:font typeface="Poppins Thin" charset="1" panose="00000300000000000000"/>
      <p:regular r:id="rId27"/>
    </p:embeddedFont>
    <p:embeddedFont>
      <p:font typeface="Poppins Thin Italics" charset="1" panose="00000300000000000000"/>
      <p:regular r:id="rId28"/>
    </p:embeddedFont>
    <p:embeddedFont>
      <p:font typeface="Poppins Extra-Light" charset="1" panose="00000300000000000000"/>
      <p:regular r:id="rId29"/>
    </p:embeddedFont>
    <p:embeddedFont>
      <p:font typeface="Poppins Extra-Light Italics" charset="1" panose="00000300000000000000"/>
      <p:regular r:id="rId30"/>
    </p:embeddedFont>
    <p:embeddedFont>
      <p:font typeface="Poppins Light" charset="1" panose="00000400000000000000"/>
      <p:regular r:id="rId31"/>
    </p:embeddedFont>
    <p:embeddedFont>
      <p:font typeface="Poppins Light Italics" charset="1" panose="00000400000000000000"/>
      <p:regular r:id="rId32"/>
    </p:embeddedFont>
    <p:embeddedFont>
      <p:font typeface="Poppins Medium" charset="1" panose="00000600000000000000"/>
      <p:regular r:id="rId33"/>
    </p:embeddedFont>
    <p:embeddedFont>
      <p:font typeface="Poppins Medium Italics" charset="1" panose="00000600000000000000"/>
      <p:regular r:id="rId34"/>
    </p:embeddedFont>
    <p:embeddedFont>
      <p:font typeface="Poppins Semi-Bold" charset="1" panose="00000700000000000000"/>
      <p:regular r:id="rId35"/>
    </p:embeddedFont>
    <p:embeddedFont>
      <p:font typeface="Poppins Semi-Bold Italics" charset="1" panose="00000700000000000000"/>
      <p:regular r:id="rId36"/>
    </p:embeddedFont>
    <p:embeddedFont>
      <p:font typeface="Poppins Ultra-Bold" charset="1" panose="00000900000000000000"/>
      <p:regular r:id="rId37"/>
    </p:embeddedFont>
    <p:embeddedFont>
      <p:font typeface="Poppins Ultra-Bold Italics" charset="1" panose="00000900000000000000"/>
      <p:regular r:id="rId38"/>
    </p:embeddedFont>
    <p:embeddedFont>
      <p:font typeface="Poppins Heavy" charset="1" panose="00000A00000000000000"/>
      <p:regular r:id="rId39"/>
    </p:embeddedFont>
    <p:embeddedFont>
      <p:font typeface="Poppins Heavy Italics" charset="1" panose="00000A00000000000000"/>
      <p:regular r:id="rId40"/>
    </p:embeddedFont>
    <p:embeddedFont>
      <p:font typeface="Roboto Slab" charset="1" panose="00000000000000000000"/>
      <p:regular r:id="rId41"/>
    </p:embeddedFont>
    <p:embeddedFont>
      <p:font typeface="Roboto Slab Bold" charset="1" panose="00000000000000000000"/>
      <p:regular r:id="rId42"/>
    </p:embeddedFont>
    <p:embeddedFont>
      <p:font typeface="Roboto Slab Thin" charset="1" panose="00000000000000000000"/>
      <p:regular r:id="rId43"/>
    </p:embeddedFont>
    <p:embeddedFont>
      <p:font typeface="Roboto Slab Light" charset="1" panose="00000000000000000000"/>
      <p:regular r:id="rId44"/>
    </p:embeddedFont>
    <p:embeddedFont>
      <p:font typeface="Open Sans" charset="1" panose="020B0606030504020204"/>
      <p:regular r:id="rId45"/>
    </p:embeddedFont>
    <p:embeddedFont>
      <p:font typeface="Open Sans Bold" charset="1" panose="020B0806030504020204"/>
      <p:regular r:id="rId46"/>
    </p:embeddedFont>
    <p:embeddedFont>
      <p:font typeface="Open Sans Italics" charset="1" panose="020B0606030504020204"/>
      <p:regular r:id="rId47"/>
    </p:embeddedFont>
    <p:embeddedFont>
      <p:font typeface="Open Sans Bold Italics" charset="1" panose="020B0806030504020204"/>
      <p:regular r:id="rId48"/>
    </p:embeddedFont>
    <p:embeddedFont>
      <p:font typeface="Open Sans Light" charset="1" panose="020B0306030504020204"/>
      <p:regular r:id="rId49"/>
    </p:embeddedFont>
    <p:embeddedFont>
      <p:font typeface="Open Sans Light Italics" charset="1" panose="020B0306030504020204"/>
      <p:regular r:id="rId50"/>
    </p:embeddedFont>
    <p:embeddedFont>
      <p:font typeface="Open Sans Ultra-Bold" charset="1" panose="00000000000000000000"/>
      <p:regular r:id="rId51"/>
    </p:embeddedFont>
    <p:embeddedFont>
      <p:font typeface="Open Sans Ultra-Bold Italics" charset="1" panose="00000000000000000000"/>
      <p:regular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slides/slide1.xml" Type="http://schemas.openxmlformats.org/officeDocument/2006/relationships/slide"/><Relationship Id="rId54" Target="slides/slide2.xml" Type="http://schemas.openxmlformats.org/officeDocument/2006/relationships/slide"/><Relationship Id="rId55" Target="slides/slide3.xml" Type="http://schemas.openxmlformats.org/officeDocument/2006/relationships/slide"/><Relationship Id="rId56" Target="slides/slide4.xml" Type="http://schemas.openxmlformats.org/officeDocument/2006/relationships/slide"/><Relationship Id="rId57" Target="slides/slide5.xml" Type="http://schemas.openxmlformats.org/officeDocument/2006/relationships/slide"/><Relationship Id="rId58" Target="slides/slide6.xml" Type="http://schemas.openxmlformats.org/officeDocument/2006/relationships/slide"/><Relationship Id="rId59" Target="slides/slide7.xml" Type="http://schemas.openxmlformats.org/officeDocument/2006/relationships/slide"/><Relationship Id="rId6" Target="fonts/font6.fntdata" Type="http://schemas.openxmlformats.org/officeDocument/2006/relationships/font"/><Relationship Id="rId60" Target="slides/slide8.xml" Type="http://schemas.openxmlformats.org/officeDocument/2006/relationships/slide"/><Relationship Id="rId61" Target="slides/slide9.xml" Type="http://schemas.openxmlformats.org/officeDocument/2006/relationships/slide"/><Relationship Id="rId62" Target="slides/slide10.xml" Type="http://schemas.openxmlformats.org/officeDocument/2006/relationships/slide"/><Relationship Id="rId63" Target="slides/slide11.xml" Type="http://schemas.openxmlformats.org/officeDocument/2006/relationships/slide"/><Relationship Id="rId64" Target="slides/slide12.xml" Type="http://schemas.openxmlformats.org/officeDocument/2006/relationships/slide"/><Relationship Id="rId65" Target="slides/slide13.xml" Type="http://schemas.openxmlformats.org/officeDocument/2006/relationships/slide"/><Relationship Id="rId66" Target="slides/slide14.xml" Type="http://schemas.openxmlformats.org/officeDocument/2006/relationships/slide"/><Relationship Id="rId67" Target="slides/slide15.xml" Type="http://schemas.openxmlformats.org/officeDocument/2006/relationships/slide"/><Relationship Id="rId68" Target="slides/slide16.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9.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0.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1.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71C42"/>
        </a:solidFill>
      </p:bgPr>
    </p:bg>
    <p:spTree>
      <p:nvGrpSpPr>
        <p:cNvPr id="1" name=""/>
        <p:cNvGrpSpPr/>
        <p:nvPr/>
      </p:nvGrpSpPr>
      <p:grpSpPr>
        <a:xfrm>
          <a:off x="0" y="0"/>
          <a:ext cx="0" cy="0"/>
          <a:chOff x="0" y="0"/>
          <a:chExt cx="0" cy="0"/>
        </a:xfrm>
      </p:grpSpPr>
      <p:sp>
        <p:nvSpPr>
          <p:cNvPr name="Freeform 2" id="2"/>
          <p:cNvSpPr/>
          <p:nvPr/>
        </p:nvSpPr>
        <p:spPr>
          <a:xfrm flipH="false" flipV="false" rot="0">
            <a:off x="10853278" y="2615657"/>
            <a:ext cx="10946941" cy="8896877"/>
          </a:xfrm>
          <a:custGeom>
            <a:avLst/>
            <a:gdLst/>
            <a:ahLst/>
            <a:cxnLst/>
            <a:rect r="r" b="b" t="t" l="l"/>
            <a:pathLst>
              <a:path h="8896877" w="10946941">
                <a:moveTo>
                  <a:pt x="0" y="0"/>
                </a:moveTo>
                <a:lnTo>
                  <a:pt x="10946941" y="0"/>
                </a:lnTo>
                <a:lnTo>
                  <a:pt x="10946941" y="8896877"/>
                </a:lnTo>
                <a:lnTo>
                  <a:pt x="0" y="8896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243554" y="-1718684"/>
            <a:ext cx="5643741" cy="4114800"/>
          </a:xfrm>
          <a:custGeom>
            <a:avLst/>
            <a:gdLst/>
            <a:ahLst/>
            <a:cxnLst/>
            <a:rect r="r" b="b" t="t" l="l"/>
            <a:pathLst>
              <a:path h="4114800" w="5643741">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2400186" y="2735987"/>
            <a:ext cx="6441386" cy="4328108"/>
          </a:xfrm>
          <a:prstGeom prst="rect">
            <a:avLst/>
          </a:prstGeom>
        </p:spPr>
        <p:txBody>
          <a:bodyPr anchor="t" rtlCol="false" tIns="0" lIns="0" bIns="0" rIns="0">
            <a:spAutoFit/>
          </a:bodyPr>
          <a:lstStyle/>
          <a:p>
            <a:pPr>
              <a:lnSpc>
                <a:spcPts val="8687"/>
              </a:lnSpc>
            </a:pPr>
            <a:r>
              <a:rPr lang="en-US" sz="6205" spc="-105">
                <a:solidFill>
                  <a:srgbClr val="F4F6FC"/>
                </a:solidFill>
                <a:latin typeface="Poppins Bold"/>
              </a:rPr>
              <a:t>PATTERN RECOGNITION</a:t>
            </a:r>
          </a:p>
          <a:p>
            <a:pPr>
              <a:lnSpc>
                <a:spcPts val="8127"/>
              </a:lnSpc>
            </a:pPr>
            <a:r>
              <a:rPr lang="en-US" sz="5805" spc="-98">
                <a:solidFill>
                  <a:srgbClr val="F4F6FC"/>
                </a:solidFill>
                <a:latin typeface="Poppins Bold"/>
              </a:rPr>
              <a:t>CSE424</a:t>
            </a:r>
          </a:p>
          <a:p>
            <a:pPr>
              <a:lnSpc>
                <a:spcPts val="8687"/>
              </a:lnSpc>
            </a:pPr>
          </a:p>
        </p:txBody>
      </p:sp>
      <p:grpSp>
        <p:nvGrpSpPr>
          <p:cNvPr name="Group 5" id="5"/>
          <p:cNvGrpSpPr/>
          <p:nvPr/>
        </p:nvGrpSpPr>
        <p:grpSpPr>
          <a:xfrm rot="0">
            <a:off x="0" y="9998267"/>
            <a:ext cx="9144000" cy="288733"/>
            <a:chOff x="0" y="0"/>
            <a:chExt cx="2408296" cy="76045"/>
          </a:xfrm>
        </p:grpSpPr>
        <p:sp>
          <p:nvSpPr>
            <p:cNvPr name="Freeform 6" id="6"/>
            <p:cNvSpPr/>
            <p:nvPr/>
          </p:nvSpPr>
          <p:spPr>
            <a:xfrm flipH="false" flipV="false" rot="0">
              <a:off x="0" y="0"/>
              <a:ext cx="2408296" cy="76045"/>
            </a:xfrm>
            <a:custGeom>
              <a:avLst/>
              <a:gdLst/>
              <a:ahLst/>
              <a:cxnLst/>
              <a:rect r="r" b="b" t="t" l="l"/>
              <a:pathLst>
                <a:path h="76045" w="2408296">
                  <a:moveTo>
                    <a:pt x="0" y="0"/>
                  </a:moveTo>
                  <a:lnTo>
                    <a:pt x="2408296" y="0"/>
                  </a:lnTo>
                  <a:lnTo>
                    <a:pt x="2408296" y="76045"/>
                  </a:lnTo>
                  <a:lnTo>
                    <a:pt x="0" y="76045"/>
                  </a:lnTo>
                  <a:close/>
                </a:path>
              </a:pathLst>
            </a:custGeom>
            <a:solidFill>
              <a:srgbClr val="3DCAB1"/>
            </a:solidFill>
          </p:spPr>
        </p:sp>
        <p:sp>
          <p:nvSpPr>
            <p:cNvPr name="TextBox 7" id="7"/>
            <p:cNvSpPr txBox="true"/>
            <p:nvPr/>
          </p:nvSpPr>
          <p:spPr>
            <a:xfrm>
              <a:off x="0" y="-38100"/>
              <a:ext cx="2408296" cy="114145"/>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2400186" y="7095408"/>
            <a:ext cx="6971988" cy="791821"/>
          </a:xfrm>
          <a:prstGeom prst="rect">
            <a:avLst/>
          </a:prstGeom>
        </p:spPr>
        <p:txBody>
          <a:bodyPr anchor="t" rtlCol="false" tIns="0" lIns="0" bIns="0" rIns="0">
            <a:spAutoFit/>
          </a:bodyPr>
          <a:lstStyle/>
          <a:p>
            <a:pPr>
              <a:lnSpc>
                <a:spcPts val="6505"/>
              </a:lnSpc>
            </a:pPr>
            <a:r>
              <a:rPr lang="en-US" sz="4680" spc="425">
                <a:solidFill>
                  <a:srgbClr val="D9D9D9"/>
                </a:solidFill>
                <a:latin typeface="Roboto Slab"/>
              </a:rPr>
              <a:t>Paper Presentation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4544475"/>
            <a:chOff x="0" y="0"/>
            <a:chExt cx="4816593" cy="1196899"/>
          </a:xfrm>
        </p:grpSpPr>
        <p:sp>
          <p:nvSpPr>
            <p:cNvPr name="Freeform 3" id="3"/>
            <p:cNvSpPr/>
            <p:nvPr/>
          </p:nvSpPr>
          <p:spPr>
            <a:xfrm flipH="false" flipV="false" rot="0">
              <a:off x="0" y="0"/>
              <a:ext cx="4816592" cy="1196899"/>
            </a:xfrm>
            <a:custGeom>
              <a:avLst/>
              <a:gdLst/>
              <a:ahLst/>
              <a:cxnLst/>
              <a:rect r="r" b="b" t="t" l="l"/>
              <a:pathLst>
                <a:path h="1196899" w="4816592">
                  <a:moveTo>
                    <a:pt x="0" y="0"/>
                  </a:moveTo>
                  <a:lnTo>
                    <a:pt x="4816592" y="0"/>
                  </a:lnTo>
                  <a:lnTo>
                    <a:pt x="4816592" y="1196899"/>
                  </a:lnTo>
                  <a:lnTo>
                    <a:pt x="0" y="1196899"/>
                  </a:lnTo>
                  <a:close/>
                </a:path>
              </a:pathLst>
            </a:custGeom>
            <a:solidFill>
              <a:srgbClr val="071C42"/>
            </a:solidFill>
          </p:spPr>
        </p:sp>
        <p:sp>
          <p:nvSpPr>
            <p:cNvPr name="TextBox 4" id="4"/>
            <p:cNvSpPr txBox="true"/>
            <p:nvPr/>
          </p:nvSpPr>
          <p:spPr>
            <a:xfrm>
              <a:off x="0" y="-38100"/>
              <a:ext cx="4816593" cy="1234999"/>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28700" y="5515831"/>
            <a:ext cx="7243540" cy="509904"/>
          </a:xfrm>
          <a:prstGeom prst="rect">
            <a:avLst/>
          </a:prstGeom>
        </p:spPr>
        <p:txBody>
          <a:bodyPr anchor="t" rtlCol="false" tIns="0" lIns="0" bIns="0" rIns="0">
            <a:spAutoFit/>
          </a:bodyPr>
          <a:lstStyle/>
          <a:p>
            <a:pPr>
              <a:lnSpc>
                <a:spcPts val="3919"/>
              </a:lnSpc>
            </a:pPr>
            <a:r>
              <a:rPr lang="en-US" sz="2799">
                <a:solidFill>
                  <a:srgbClr val="101010"/>
                </a:solidFill>
                <a:latin typeface="Poppins Bold"/>
              </a:rPr>
              <a:t>Implementation Procedure</a:t>
            </a:r>
          </a:p>
        </p:txBody>
      </p:sp>
      <p:sp>
        <p:nvSpPr>
          <p:cNvPr name="TextBox 6" id="6"/>
          <p:cNvSpPr txBox="true"/>
          <p:nvPr/>
        </p:nvSpPr>
        <p:spPr>
          <a:xfrm rot="0">
            <a:off x="1544727" y="2546276"/>
            <a:ext cx="5663636" cy="904803"/>
          </a:xfrm>
          <a:prstGeom prst="rect">
            <a:avLst/>
          </a:prstGeom>
        </p:spPr>
        <p:txBody>
          <a:bodyPr anchor="t" rtlCol="false" tIns="0" lIns="0" bIns="0" rIns="0">
            <a:spAutoFit/>
          </a:bodyPr>
          <a:lstStyle/>
          <a:p>
            <a:pPr>
              <a:lnSpc>
                <a:spcPts val="6719"/>
              </a:lnSpc>
            </a:pPr>
            <a:r>
              <a:rPr lang="en-US" sz="5599">
                <a:solidFill>
                  <a:srgbClr val="FFFFFF"/>
                </a:solidFill>
                <a:latin typeface="Poppins Bold"/>
              </a:rPr>
              <a:t>METHODOLOGY</a:t>
            </a:r>
          </a:p>
        </p:txBody>
      </p:sp>
      <p:sp>
        <p:nvSpPr>
          <p:cNvPr name="Freeform 7" id="7"/>
          <p:cNvSpPr/>
          <p:nvPr/>
        </p:nvSpPr>
        <p:spPr>
          <a:xfrm flipH="false" flipV="false" rot="0">
            <a:off x="13786888" y="629992"/>
            <a:ext cx="6267753" cy="5093974"/>
          </a:xfrm>
          <a:custGeom>
            <a:avLst/>
            <a:gdLst/>
            <a:ahLst/>
            <a:cxnLst/>
            <a:rect r="r" b="b" t="t" l="l"/>
            <a:pathLst>
              <a:path h="5093974" w="6267753">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8" id="8"/>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TextBox 9" id="9"/>
          <p:cNvSpPr txBox="true"/>
          <p:nvPr/>
        </p:nvSpPr>
        <p:spPr>
          <a:xfrm rot="0">
            <a:off x="767702" y="6209375"/>
            <a:ext cx="8376298" cy="2631504"/>
          </a:xfrm>
          <a:prstGeom prst="rect">
            <a:avLst/>
          </a:prstGeom>
        </p:spPr>
        <p:txBody>
          <a:bodyPr anchor="t" rtlCol="false" tIns="0" lIns="0" bIns="0" rIns="0">
            <a:spAutoFit/>
          </a:bodyPr>
          <a:lstStyle/>
          <a:p>
            <a:pPr marL="539746" indent="-269873" lvl="1">
              <a:lnSpc>
                <a:spcPts val="4174"/>
              </a:lnSpc>
              <a:buFont typeface="Arial"/>
              <a:buChar char="•"/>
            </a:pPr>
            <a:r>
              <a:rPr lang="en-US" sz="2499">
                <a:solidFill>
                  <a:srgbClr val="101010"/>
                </a:solidFill>
                <a:latin typeface="Times New Roman"/>
              </a:rPr>
              <a:t>Image acquisition using K-fold cross-validation.</a:t>
            </a:r>
          </a:p>
          <a:p>
            <a:pPr marL="539746" indent="-269873" lvl="1">
              <a:lnSpc>
                <a:spcPts val="4174"/>
              </a:lnSpc>
              <a:buFont typeface="Arial"/>
              <a:buChar char="•"/>
            </a:pPr>
            <a:r>
              <a:rPr lang="en-US" sz="2499">
                <a:solidFill>
                  <a:srgbClr val="101010"/>
                </a:solidFill>
                <a:latin typeface="Times New Roman"/>
              </a:rPr>
              <a:t>Image preprocessing steps.</a:t>
            </a:r>
          </a:p>
          <a:p>
            <a:pPr marL="539746" indent="-269873" lvl="1">
              <a:lnSpc>
                <a:spcPts val="4174"/>
              </a:lnSpc>
              <a:buFont typeface="Arial"/>
              <a:buChar char="•"/>
            </a:pPr>
            <a:r>
              <a:rPr lang="en-US" sz="2499">
                <a:solidFill>
                  <a:srgbClr val="101010"/>
                </a:solidFill>
                <a:latin typeface="Times New Roman"/>
              </a:rPr>
              <a:t>Feature encoding using Log Gabor Filters.</a:t>
            </a:r>
          </a:p>
          <a:p>
            <a:pPr marL="539746" indent="-269873" lvl="1">
              <a:lnSpc>
                <a:spcPts val="4174"/>
              </a:lnSpc>
              <a:buFont typeface="Arial"/>
              <a:buChar char="•"/>
            </a:pPr>
            <a:r>
              <a:rPr lang="en-US" sz="2499">
                <a:solidFill>
                  <a:srgbClr val="101010"/>
                </a:solidFill>
                <a:latin typeface="Times New Roman"/>
              </a:rPr>
              <a:t>Classification using GSOSVM.</a:t>
            </a:r>
          </a:p>
          <a:p>
            <a:pPr>
              <a:lnSpc>
                <a:spcPts val="4174"/>
              </a:lnSpc>
            </a:pPr>
          </a:p>
        </p:txBody>
      </p:sp>
      <p:sp>
        <p:nvSpPr>
          <p:cNvPr name="TextBox 10" id="10"/>
          <p:cNvSpPr txBox="true"/>
          <p:nvPr/>
        </p:nvSpPr>
        <p:spPr>
          <a:xfrm rot="0">
            <a:off x="9674455" y="5515831"/>
            <a:ext cx="6651996" cy="509904"/>
          </a:xfrm>
          <a:prstGeom prst="rect">
            <a:avLst/>
          </a:prstGeom>
        </p:spPr>
        <p:txBody>
          <a:bodyPr anchor="t" rtlCol="false" tIns="0" lIns="0" bIns="0" rIns="0">
            <a:spAutoFit/>
          </a:bodyPr>
          <a:lstStyle/>
          <a:p>
            <a:pPr>
              <a:lnSpc>
                <a:spcPts val="3919"/>
              </a:lnSpc>
            </a:pPr>
            <a:r>
              <a:rPr lang="en-US" sz="2799">
                <a:solidFill>
                  <a:srgbClr val="101010"/>
                </a:solidFill>
                <a:latin typeface="Poppins Bold"/>
              </a:rPr>
              <a:t>Performance Evaluation Metrics</a:t>
            </a:r>
          </a:p>
        </p:txBody>
      </p:sp>
      <p:sp>
        <p:nvSpPr>
          <p:cNvPr name="TextBox 11" id="11"/>
          <p:cNvSpPr txBox="true"/>
          <p:nvPr/>
        </p:nvSpPr>
        <p:spPr>
          <a:xfrm rot="0">
            <a:off x="9505993" y="6209375"/>
            <a:ext cx="8109234" cy="2632303"/>
          </a:xfrm>
          <a:prstGeom prst="rect">
            <a:avLst/>
          </a:prstGeom>
        </p:spPr>
        <p:txBody>
          <a:bodyPr anchor="t" rtlCol="false" tIns="0" lIns="0" bIns="0" rIns="0">
            <a:spAutoFit/>
          </a:bodyPr>
          <a:lstStyle/>
          <a:p>
            <a:pPr marL="536856" indent="-268428" lvl="1">
              <a:lnSpc>
                <a:spcPts val="4152"/>
              </a:lnSpc>
              <a:buFont typeface="Arial"/>
              <a:buChar char="•"/>
            </a:pPr>
            <a:r>
              <a:rPr lang="en-US" sz="2486">
                <a:solidFill>
                  <a:srgbClr val="101010"/>
                </a:solidFill>
                <a:latin typeface="Times New Roman"/>
              </a:rPr>
              <a:t>Introduction to evaluation metrics.</a:t>
            </a:r>
          </a:p>
          <a:p>
            <a:pPr marL="536856" indent="-268428" lvl="1">
              <a:lnSpc>
                <a:spcPts val="4152"/>
              </a:lnSpc>
              <a:buFont typeface="Arial"/>
              <a:buChar char="•"/>
            </a:pPr>
            <a:r>
              <a:rPr lang="en-US" sz="2486">
                <a:solidFill>
                  <a:srgbClr val="101010"/>
                </a:solidFill>
                <a:latin typeface="Times New Roman"/>
              </a:rPr>
              <a:t>Definitions of False Positive Rate, Sensitivity, Specificity, Precision, and Accuracy.</a:t>
            </a:r>
          </a:p>
          <a:p>
            <a:pPr marL="536856" indent="-268428" lvl="1">
              <a:lnSpc>
                <a:spcPts val="4152"/>
              </a:lnSpc>
              <a:buFont typeface="Arial"/>
              <a:buChar char="•"/>
            </a:pPr>
            <a:r>
              <a:rPr lang="en-US" sz="2486">
                <a:solidFill>
                  <a:srgbClr val="101010"/>
                </a:solidFill>
                <a:latin typeface="Times New Roman"/>
              </a:rPr>
              <a:t>Importance of these metrics in biometric systems.</a:t>
            </a:r>
          </a:p>
          <a:p>
            <a:pPr>
              <a:lnSpc>
                <a:spcPts val="4152"/>
              </a:lnSpc>
            </a:pPr>
          </a:p>
        </p:txBody>
      </p:sp>
      <p:grpSp>
        <p:nvGrpSpPr>
          <p:cNvPr name="Group 12" id="12"/>
          <p:cNvGrpSpPr/>
          <p:nvPr/>
        </p:nvGrpSpPr>
        <p:grpSpPr>
          <a:xfrm rot="0">
            <a:off x="0" y="4201463"/>
            <a:ext cx="7208363" cy="343012"/>
            <a:chOff x="0" y="0"/>
            <a:chExt cx="1898499" cy="90341"/>
          </a:xfrm>
        </p:grpSpPr>
        <p:sp>
          <p:nvSpPr>
            <p:cNvPr name="Freeform 13" id="13"/>
            <p:cNvSpPr/>
            <p:nvPr/>
          </p:nvSpPr>
          <p:spPr>
            <a:xfrm flipH="false" flipV="false" rot="0">
              <a:off x="0" y="0"/>
              <a:ext cx="1898499" cy="90341"/>
            </a:xfrm>
            <a:custGeom>
              <a:avLst/>
              <a:gdLst/>
              <a:ahLst/>
              <a:cxnLst/>
              <a:rect r="r" b="b" t="t" l="l"/>
              <a:pathLst>
                <a:path h="90341" w="1898499">
                  <a:moveTo>
                    <a:pt x="0" y="0"/>
                  </a:moveTo>
                  <a:lnTo>
                    <a:pt x="1898499" y="0"/>
                  </a:lnTo>
                  <a:lnTo>
                    <a:pt x="1898499" y="90341"/>
                  </a:lnTo>
                  <a:lnTo>
                    <a:pt x="0" y="90341"/>
                  </a:lnTo>
                  <a:close/>
                </a:path>
              </a:pathLst>
            </a:custGeom>
            <a:solidFill>
              <a:srgbClr val="3DCAB1"/>
            </a:solidFill>
          </p:spPr>
        </p:sp>
        <p:sp>
          <p:nvSpPr>
            <p:cNvPr name="TextBox 14" id="14"/>
            <p:cNvSpPr txBox="true"/>
            <p:nvPr/>
          </p:nvSpPr>
          <p:spPr>
            <a:xfrm>
              <a:off x="0" y="-38100"/>
              <a:ext cx="1898499" cy="128441"/>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499464" y="4639272"/>
            <a:ext cx="10788536" cy="4425315"/>
            <a:chOff x="0" y="0"/>
            <a:chExt cx="14384715" cy="5900420"/>
          </a:xfrm>
        </p:grpSpPr>
        <p:grpSp>
          <p:nvGrpSpPr>
            <p:cNvPr name="Group 3" id="3"/>
            <p:cNvGrpSpPr/>
            <p:nvPr/>
          </p:nvGrpSpPr>
          <p:grpSpPr>
            <a:xfrm rot="0">
              <a:off x="0" y="0"/>
              <a:ext cx="13921170" cy="2021058"/>
              <a:chOff x="0" y="0"/>
              <a:chExt cx="2474875" cy="359299"/>
            </a:xfrm>
          </p:grpSpPr>
          <p:sp>
            <p:nvSpPr>
              <p:cNvPr name="Freeform 4" id="4"/>
              <p:cNvSpPr/>
              <p:nvPr/>
            </p:nvSpPr>
            <p:spPr>
              <a:xfrm flipH="false" flipV="false" rot="0">
                <a:off x="0" y="0"/>
                <a:ext cx="2474875" cy="359299"/>
              </a:xfrm>
              <a:custGeom>
                <a:avLst/>
                <a:gdLst/>
                <a:ahLst/>
                <a:cxnLst/>
                <a:rect r="r" b="b" t="t" l="l"/>
                <a:pathLst>
                  <a:path h="359299" w="2474875">
                    <a:moveTo>
                      <a:pt x="14089" y="0"/>
                    </a:moveTo>
                    <a:lnTo>
                      <a:pt x="2460786" y="0"/>
                    </a:lnTo>
                    <a:cubicBezTo>
                      <a:pt x="2464523" y="0"/>
                      <a:pt x="2468106" y="1484"/>
                      <a:pt x="2470748" y="4126"/>
                    </a:cubicBezTo>
                    <a:cubicBezTo>
                      <a:pt x="2473390" y="6769"/>
                      <a:pt x="2474875" y="10352"/>
                      <a:pt x="2474875" y="14089"/>
                    </a:cubicBezTo>
                    <a:lnTo>
                      <a:pt x="2474875" y="345211"/>
                    </a:lnTo>
                    <a:cubicBezTo>
                      <a:pt x="2474875" y="352992"/>
                      <a:pt x="2468567" y="359299"/>
                      <a:pt x="2460786" y="359299"/>
                    </a:cubicBezTo>
                    <a:lnTo>
                      <a:pt x="14089" y="359299"/>
                    </a:lnTo>
                    <a:cubicBezTo>
                      <a:pt x="6308" y="359299"/>
                      <a:pt x="0" y="352992"/>
                      <a:pt x="0" y="345211"/>
                    </a:cubicBezTo>
                    <a:lnTo>
                      <a:pt x="0" y="14089"/>
                    </a:lnTo>
                    <a:cubicBezTo>
                      <a:pt x="0" y="6308"/>
                      <a:pt x="6308" y="0"/>
                      <a:pt x="14089" y="0"/>
                    </a:cubicBezTo>
                    <a:close/>
                  </a:path>
                </a:pathLst>
              </a:custGeom>
              <a:solidFill>
                <a:srgbClr val="071C42"/>
              </a:solidFill>
            </p:spPr>
          </p:sp>
          <p:sp>
            <p:nvSpPr>
              <p:cNvPr name="TextBox 5" id="5"/>
              <p:cNvSpPr txBox="true"/>
              <p:nvPr/>
            </p:nvSpPr>
            <p:spPr>
              <a:xfrm>
                <a:off x="0" y="-38100"/>
                <a:ext cx="2474875" cy="397399"/>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517260" y="746794"/>
              <a:ext cx="7959894" cy="544030"/>
            </a:xfrm>
            <a:prstGeom prst="rect">
              <a:avLst/>
            </a:prstGeom>
          </p:spPr>
          <p:txBody>
            <a:bodyPr anchor="t" rtlCol="false" tIns="0" lIns="0" bIns="0" rIns="0">
              <a:spAutoFit/>
            </a:bodyPr>
            <a:lstStyle/>
            <a:p>
              <a:pPr>
                <a:lnSpc>
                  <a:spcPts val="3360"/>
                </a:lnSpc>
              </a:pPr>
              <a:r>
                <a:rPr lang="en-US" sz="2400">
                  <a:solidFill>
                    <a:srgbClr val="FFFFFF"/>
                  </a:solidFill>
                  <a:latin typeface="Poppins Bold"/>
                </a:rPr>
                <a:t>Presentation of Results</a:t>
              </a:r>
            </a:p>
          </p:txBody>
        </p:sp>
        <p:grpSp>
          <p:nvGrpSpPr>
            <p:cNvPr name="Group 7" id="7"/>
            <p:cNvGrpSpPr/>
            <p:nvPr/>
          </p:nvGrpSpPr>
          <p:grpSpPr>
            <a:xfrm rot="0">
              <a:off x="785310" y="2008358"/>
              <a:ext cx="13434306" cy="1871003"/>
              <a:chOff x="0" y="0"/>
              <a:chExt cx="2388321" cy="332623"/>
            </a:xfrm>
          </p:grpSpPr>
          <p:sp>
            <p:nvSpPr>
              <p:cNvPr name="Freeform 8" id="8"/>
              <p:cNvSpPr/>
              <p:nvPr/>
            </p:nvSpPr>
            <p:spPr>
              <a:xfrm flipH="false" flipV="false" rot="0">
                <a:off x="0" y="0"/>
                <a:ext cx="2388321" cy="332623"/>
              </a:xfrm>
              <a:custGeom>
                <a:avLst/>
                <a:gdLst/>
                <a:ahLst/>
                <a:cxnLst/>
                <a:rect r="r" b="b" t="t" l="l"/>
                <a:pathLst>
                  <a:path h="332623" w="2388321">
                    <a:moveTo>
                      <a:pt x="9989" y="0"/>
                    </a:moveTo>
                    <a:lnTo>
                      <a:pt x="2378332" y="0"/>
                    </a:lnTo>
                    <a:cubicBezTo>
                      <a:pt x="2383849" y="0"/>
                      <a:pt x="2388321" y="4472"/>
                      <a:pt x="2388321" y="9989"/>
                    </a:cubicBezTo>
                    <a:lnTo>
                      <a:pt x="2388321" y="322634"/>
                    </a:lnTo>
                    <a:cubicBezTo>
                      <a:pt x="2388321" y="325283"/>
                      <a:pt x="2387269" y="327824"/>
                      <a:pt x="2385395" y="329697"/>
                    </a:cubicBezTo>
                    <a:cubicBezTo>
                      <a:pt x="2383522" y="331570"/>
                      <a:pt x="2380981" y="332623"/>
                      <a:pt x="2378332" y="332623"/>
                    </a:cubicBezTo>
                    <a:lnTo>
                      <a:pt x="9989" y="332623"/>
                    </a:lnTo>
                    <a:cubicBezTo>
                      <a:pt x="7340" y="332623"/>
                      <a:pt x="4799" y="331570"/>
                      <a:pt x="2926" y="329697"/>
                    </a:cubicBezTo>
                    <a:cubicBezTo>
                      <a:pt x="1052" y="327824"/>
                      <a:pt x="0" y="325283"/>
                      <a:pt x="0" y="322634"/>
                    </a:cubicBezTo>
                    <a:lnTo>
                      <a:pt x="0" y="9989"/>
                    </a:lnTo>
                    <a:cubicBezTo>
                      <a:pt x="0" y="7340"/>
                      <a:pt x="1052" y="4799"/>
                      <a:pt x="2926" y="2926"/>
                    </a:cubicBezTo>
                    <a:cubicBezTo>
                      <a:pt x="4799" y="1052"/>
                      <a:pt x="7340" y="0"/>
                      <a:pt x="9989" y="0"/>
                    </a:cubicBezTo>
                    <a:close/>
                  </a:path>
                </a:pathLst>
              </a:custGeom>
              <a:solidFill>
                <a:srgbClr val="3DCAB1"/>
              </a:solidFill>
            </p:spPr>
          </p:sp>
          <p:sp>
            <p:nvSpPr>
              <p:cNvPr name="TextBox 9" id="9"/>
              <p:cNvSpPr txBox="true"/>
              <p:nvPr/>
            </p:nvSpPr>
            <p:spPr>
              <a:xfrm>
                <a:off x="0" y="-38100"/>
                <a:ext cx="2388321" cy="370723"/>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2014406" y="2638507"/>
              <a:ext cx="10257865" cy="544030"/>
            </a:xfrm>
            <a:prstGeom prst="rect">
              <a:avLst/>
            </a:prstGeom>
          </p:spPr>
          <p:txBody>
            <a:bodyPr anchor="t" rtlCol="false" tIns="0" lIns="0" bIns="0" rIns="0">
              <a:spAutoFit/>
            </a:bodyPr>
            <a:lstStyle/>
            <a:p>
              <a:pPr>
                <a:lnSpc>
                  <a:spcPts val="3360"/>
                </a:lnSpc>
              </a:pPr>
              <a:r>
                <a:rPr lang="en-US" sz="2400">
                  <a:solidFill>
                    <a:srgbClr val="FFFFFF"/>
                  </a:solidFill>
                  <a:latin typeface="Poppins Bold"/>
                </a:rPr>
                <a:t>Results of Iris-based Ethnicity Prediction System</a:t>
              </a:r>
            </a:p>
          </p:txBody>
        </p:sp>
        <p:grpSp>
          <p:nvGrpSpPr>
            <p:cNvPr name="Group 11" id="11"/>
            <p:cNvGrpSpPr/>
            <p:nvPr/>
          </p:nvGrpSpPr>
          <p:grpSpPr>
            <a:xfrm rot="0">
              <a:off x="1355251" y="3879362"/>
              <a:ext cx="13029465" cy="2021058"/>
              <a:chOff x="0" y="0"/>
              <a:chExt cx="2316349" cy="359299"/>
            </a:xfrm>
          </p:grpSpPr>
          <p:sp>
            <p:nvSpPr>
              <p:cNvPr name="Freeform 12" id="12"/>
              <p:cNvSpPr/>
              <p:nvPr/>
            </p:nvSpPr>
            <p:spPr>
              <a:xfrm flipH="false" flipV="false" rot="0">
                <a:off x="0" y="0"/>
                <a:ext cx="2316349" cy="359299"/>
              </a:xfrm>
              <a:custGeom>
                <a:avLst/>
                <a:gdLst/>
                <a:ahLst/>
                <a:cxnLst/>
                <a:rect r="r" b="b" t="t" l="l"/>
                <a:pathLst>
                  <a:path h="359299" w="2316349">
                    <a:moveTo>
                      <a:pt x="10299" y="0"/>
                    </a:moveTo>
                    <a:lnTo>
                      <a:pt x="2306050" y="0"/>
                    </a:lnTo>
                    <a:cubicBezTo>
                      <a:pt x="2308782" y="0"/>
                      <a:pt x="2311401" y="1085"/>
                      <a:pt x="2313333" y="3017"/>
                    </a:cubicBezTo>
                    <a:cubicBezTo>
                      <a:pt x="2315264" y="4948"/>
                      <a:pt x="2316349" y="7568"/>
                      <a:pt x="2316349" y="10299"/>
                    </a:cubicBezTo>
                    <a:lnTo>
                      <a:pt x="2316349" y="349000"/>
                    </a:lnTo>
                    <a:cubicBezTo>
                      <a:pt x="2316349" y="351732"/>
                      <a:pt x="2315264" y="354351"/>
                      <a:pt x="2313333" y="356283"/>
                    </a:cubicBezTo>
                    <a:cubicBezTo>
                      <a:pt x="2311401" y="358214"/>
                      <a:pt x="2308782" y="359299"/>
                      <a:pt x="2306050" y="359299"/>
                    </a:cubicBezTo>
                    <a:lnTo>
                      <a:pt x="10299" y="359299"/>
                    </a:lnTo>
                    <a:cubicBezTo>
                      <a:pt x="7568" y="359299"/>
                      <a:pt x="4948" y="358214"/>
                      <a:pt x="3017" y="356283"/>
                    </a:cubicBezTo>
                    <a:cubicBezTo>
                      <a:pt x="1085" y="354351"/>
                      <a:pt x="0" y="351732"/>
                      <a:pt x="0" y="349000"/>
                    </a:cubicBezTo>
                    <a:lnTo>
                      <a:pt x="0" y="10299"/>
                    </a:lnTo>
                    <a:cubicBezTo>
                      <a:pt x="0" y="7568"/>
                      <a:pt x="1085" y="4948"/>
                      <a:pt x="3017" y="3017"/>
                    </a:cubicBezTo>
                    <a:cubicBezTo>
                      <a:pt x="4948" y="1085"/>
                      <a:pt x="7568" y="0"/>
                      <a:pt x="10299" y="0"/>
                    </a:cubicBezTo>
                    <a:close/>
                  </a:path>
                </a:pathLst>
              </a:custGeom>
              <a:solidFill>
                <a:srgbClr val="071C42"/>
              </a:solidFill>
            </p:spPr>
          </p:sp>
          <p:sp>
            <p:nvSpPr>
              <p:cNvPr name="TextBox 13" id="13"/>
              <p:cNvSpPr txBox="true"/>
              <p:nvPr/>
            </p:nvSpPr>
            <p:spPr>
              <a:xfrm>
                <a:off x="0" y="-38100"/>
                <a:ext cx="2316349" cy="397399"/>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2547881" y="4523887"/>
              <a:ext cx="11037844" cy="544030"/>
            </a:xfrm>
            <a:prstGeom prst="rect">
              <a:avLst/>
            </a:prstGeom>
          </p:spPr>
          <p:txBody>
            <a:bodyPr anchor="t" rtlCol="false" tIns="0" lIns="0" bIns="0" rIns="0">
              <a:spAutoFit/>
            </a:bodyPr>
            <a:lstStyle/>
            <a:p>
              <a:pPr>
                <a:lnSpc>
                  <a:spcPts val="3360"/>
                </a:lnSpc>
              </a:pPr>
              <a:r>
                <a:rPr lang="en-US" sz="2400">
                  <a:solidFill>
                    <a:srgbClr val="FFFFFF"/>
                  </a:solidFill>
                  <a:latin typeface="Poppins Bold"/>
                </a:rPr>
                <a:t>Discussion of Results</a:t>
              </a:r>
            </a:p>
          </p:txBody>
        </p:sp>
      </p:grpSp>
      <p:sp>
        <p:nvSpPr>
          <p:cNvPr name="TextBox 15" id="15"/>
          <p:cNvSpPr txBox="true"/>
          <p:nvPr/>
        </p:nvSpPr>
        <p:spPr>
          <a:xfrm rot="0">
            <a:off x="767254" y="1545749"/>
            <a:ext cx="13118150" cy="904803"/>
          </a:xfrm>
          <a:prstGeom prst="rect">
            <a:avLst/>
          </a:prstGeom>
        </p:spPr>
        <p:txBody>
          <a:bodyPr anchor="t" rtlCol="false" tIns="0" lIns="0" bIns="0" rIns="0">
            <a:spAutoFit/>
          </a:bodyPr>
          <a:lstStyle/>
          <a:p>
            <a:pPr>
              <a:lnSpc>
                <a:spcPts val="6719"/>
              </a:lnSpc>
            </a:pPr>
            <a:r>
              <a:rPr lang="en-US" sz="5599">
                <a:solidFill>
                  <a:srgbClr val="101010"/>
                </a:solidFill>
                <a:latin typeface="Poppins Bold"/>
              </a:rPr>
              <a:t>RESULTS AND DISCUSSION</a:t>
            </a:r>
          </a:p>
        </p:txBody>
      </p:sp>
      <p:sp>
        <p:nvSpPr>
          <p:cNvPr name="Freeform 16" id="16"/>
          <p:cNvSpPr/>
          <p:nvPr/>
        </p:nvSpPr>
        <p:spPr>
          <a:xfrm flipH="true" flipV="false" rot="0">
            <a:off x="-839998" y="4029355"/>
            <a:ext cx="8166327" cy="6636996"/>
          </a:xfrm>
          <a:custGeom>
            <a:avLst/>
            <a:gdLst/>
            <a:ahLst/>
            <a:cxnLst/>
            <a:rect r="r" b="b" t="t" l="l"/>
            <a:pathLst>
              <a:path h="6636996" w="8166327">
                <a:moveTo>
                  <a:pt x="8166327" y="0"/>
                </a:moveTo>
                <a:lnTo>
                  <a:pt x="0" y="0"/>
                </a:lnTo>
                <a:lnTo>
                  <a:pt x="0" y="6636996"/>
                </a:lnTo>
                <a:lnTo>
                  <a:pt x="8166327" y="6636996"/>
                </a:lnTo>
                <a:lnTo>
                  <a:pt x="81663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71C42"/>
        </a:solidFill>
      </p:bgPr>
    </p:bg>
    <p:spTree>
      <p:nvGrpSpPr>
        <p:cNvPr id="1" name=""/>
        <p:cNvGrpSpPr/>
        <p:nvPr/>
      </p:nvGrpSpPr>
      <p:grpSpPr>
        <a:xfrm>
          <a:off x="0" y="0"/>
          <a:ext cx="0" cy="0"/>
          <a:chOff x="0" y="0"/>
          <a:chExt cx="0" cy="0"/>
        </a:xfrm>
      </p:grpSpPr>
      <p:sp>
        <p:nvSpPr>
          <p:cNvPr name="AutoShape 2" id="2"/>
          <p:cNvSpPr/>
          <p:nvPr/>
        </p:nvSpPr>
        <p:spPr>
          <a:xfrm>
            <a:off x="1028700" y="3258756"/>
            <a:ext cx="16230600" cy="0"/>
          </a:xfrm>
          <a:prstGeom prst="line">
            <a:avLst/>
          </a:prstGeom>
          <a:ln cap="flat" w="19050">
            <a:solidFill>
              <a:srgbClr val="D9D9D9"/>
            </a:solidFill>
            <a:prstDash val="solid"/>
            <a:headEnd type="none" len="sm" w="sm"/>
            <a:tailEnd type="none" len="sm" w="sm"/>
          </a:ln>
        </p:spPr>
      </p:sp>
      <p:sp>
        <p:nvSpPr>
          <p:cNvPr name="Freeform 3" id="3"/>
          <p:cNvSpPr/>
          <p:nvPr/>
        </p:nvSpPr>
        <p:spPr>
          <a:xfrm flipH="false" flipV="false" rot="0">
            <a:off x="-2312988" y="5675340"/>
            <a:ext cx="9005307" cy="6565688"/>
          </a:xfrm>
          <a:custGeom>
            <a:avLst/>
            <a:gdLst/>
            <a:ahLst/>
            <a:cxnLst/>
            <a:rect r="r" b="b" t="t" l="l"/>
            <a:pathLst>
              <a:path h="6565688" w="9005307">
                <a:moveTo>
                  <a:pt x="0" y="0"/>
                </a:moveTo>
                <a:lnTo>
                  <a:pt x="9005308" y="0"/>
                </a:lnTo>
                <a:lnTo>
                  <a:pt x="9005308" y="6565688"/>
                </a:lnTo>
                <a:lnTo>
                  <a:pt x="0" y="6565688"/>
                </a:lnTo>
                <a:lnTo>
                  <a:pt x="0" y="0"/>
                </a:lnTo>
                <a:close/>
              </a:path>
            </a:pathLst>
          </a:custGeom>
          <a:blipFill>
            <a:blip r:embed="rId2">
              <a:alphaModFix amt="71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5400000">
            <a:off x="-1447519" y="1447519"/>
            <a:ext cx="3268281" cy="373242"/>
            <a:chOff x="0" y="0"/>
            <a:chExt cx="860782" cy="98302"/>
          </a:xfrm>
        </p:grpSpPr>
        <p:sp>
          <p:nvSpPr>
            <p:cNvPr name="Freeform 5" id="5"/>
            <p:cNvSpPr/>
            <p:nvPr/>
          </p:nvSpPr>
          <p:spPr>
            <a:xfrm flipH="false" flipV="false" rot="0">
              <a:off x="0" y="0"/>
              <a:ext cx="860782" cy="98302"/>
            </a:xfrm>
            <a:custGeom>
              <a:avLst/>
              <a:gdLst/>
              <a:ahLst/>
              <a:cxnLst/>
              <a:rect r="r" b="b" t="t" l="l"/>
              <a:pathLst>
                <a:path h="98302" w="860782">
                  <a:moveTo>
                    <a:pt x="0" y="0"/>
                  </a:moveTo>
                  <a:lnTo>
                    <a:pt x="860782" y="0"/>
                  </a:lnTo>
                  <a:lnTo>
                    <a:pt x="860782" y="98302"/>
                  </a:lnTo>
                  <a:lnTo>
                    <a:pt x="0" y="98302"/>
                  </a:lnTo>
                  <a:close/>
                </a:path>
              </a:pathLst>
            </a:custGeom>
            <a:solidFill>
              <a:srgbClr val="3DCAB1"/>
            </a:solidFill>
          </p:spPr>
        </p:sp>
        <p:sp>
          <p:nvSpPr>
            <p:cNvPr name="TextBox 6" id="6"/>
            <p:cNvSpPr txBox="true"/>
            <p:nvPr/>
          </p:nvSpPr>
          <p:spPr>
            <a:xfrm>
              <a:off x="0" y="-38100"/>
              <a:ext cx="860782" cy="136402"/>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0">
            <a:off x="10104117" y="4479711"/>
            <a:ext cx="7946436" cy="3918288"/>
          </a:xfrm>
          <a:custGeom>
            <a:avLst/>
            <a:gdLst/>
            <a:ahLst/>
            <a:cxnLst/>
            <a:rect r="r" b="b" t="t" l="l"/>
            <a:pathLst>
              <a:path h="3918288" w="7946436">
                <a:moveTo>
                  <a:pt x="0" y="0"/>
                </a:moveTo>
                <a:lnTo>
                  <a:pt x="7946435" y="0"/>
                </a:lnTo>
                <a:lnTo>
                  <a:pt x="7946435" y="3918289"/>
                </a:lnTo>
                <a:lnTo>
                  <a:pt x="0" y="3918289"/>
                </a:lnTo>
                <a:lnTo>
                  <a:pt x="0" y="0"/>
                </a:lnTo>
                <a:close/>
              </a:path>
            </a:pathLst>
          </a:custGeom>
          <a:blipFill>
            <a:blip r:embed="rId4"/>
            <a:stretch>
              <a:fillRect l="0" t="0" r="0" b="0"/>
            </a:stretch>
          </a:blipFill>
        </p:spPr>
      </p:sp>
      <p:sp>
        <p:nvSpPr>
          <p:cNvPr name="TextBox 8" id="8"/>
          <p:cNvSpPr txBox="true"/>
          <p:nvPr/>
        </p:nvSpPr>
        <p:spPr>
          <a:xfrm rot="0">
            <a:off x="1028700" y="1468611"/>
            <a:ext cx="11980769" cy="714346"/>
          </a:xfrm>
          <a:prstGeom prst="rect">
            <a:avLst/>
          </a:prstGeom>
        </p:spPr>
        <p:txBody>
          <a:bodyPr anchor="t" rtlCol="false" tIns="0" lIns="0" bIns="0" rIns="0">
            <a:spAutoFit/>
          </a:bodyPr>
          <a:lstStyle/>
          <a:p>
            <a:pPr>
              <a:lnSpc>
                <a:spcPts val="5399"/>
              </a:lnSpc>
            </a:pPr>
            <a:r>
              <a:rPr lang="en-US" sz="4499">
                <a:solidFill>
                  <a:srgbClr val="FFFFFF"/>
                </a:solidFill>
                <a:latin typeface="Poppins Bold"/>
              </a:rPr>
              <a:t>Presentation of Results</a:t>
            </a:r>
          </a:p>
        </p:txBody>
      </p:sp>
      <p:sp>
        <p:nvSpPr>
          <p:cNvPr name="TextBox 9" id="9"/>
          <p:cNvSpPr txBox="true"/>
          <p:nvPr/>
        </p:nvSpPr>
        <p:spPr>
          <a:xfrm rot="0">
            <a:off x="1028700" y="4173368"/>
            <a:ext cx="7792138" cy="4359525"/>
          </a:xfrm>
          <a:prstGeom prst="rect">
            <a:avLst/>
          </a:prstGeom>
        </p:spPr>
        <p:txBody>
          <a:bodyPr anchor="t" rtlCol="false" tIns="0" lIns="0" bIns="0" rIns="0">
            <a:spAutoFit/>
          </a:bodyPr>
          <a:lstStyle/>
          <a:p>
            <a:pPr marL="559386" indent="-279693" lvl="1">
              <a:lnSpc>
                <a:spcPts val="4326"/>
              </a:lnSpc>
              <a:buFont typeface="Arial"/>
              <a:buChar char="•"/>
            </a:pPr>
            <a:r>
              <a:rPr lang="en-US" sz="2590">
                <a:solidFill>
                  <a:srgbClr val="FFFFFF"/>
                </a:solidFill>
                <a:latin typeface="Times New Roman"/>
              </a:rPr>
              <a:t>Introduction of metrics used: Sensitivity, Specificity, Precision, Accuracy, Classification Time.</a:t>
            </a:r>
          </a:p>
          <a:p>
            <a:pPr marL="559386" indent="-279693" lvl="1">
              <a:lnSpc>
                <a:spcPts val="4326"/>
              </a:lnSpc>
              <a:buFont typeface="Arial"/>
              <a:buChar char="•"/>
            </a:pPr>
            <a:r>
              <a:rPr lang="en-US" sz="2590">
                <a:solidFill>
                  <a:srgbClr val="FFFFFF"/>
                </a:solidFill>
                <a:latin typeface="Times New Roman"/>
              </a:rPr>
              <a:t>Emphasis on the predictive capabilities of the system.</a:t>
            </a:r>
          </a:p>
          <a:p>
            <a:pPr marL="559386" indent="-279693" lvl="1">
              <a:lnSpc>
                <a:spcPts val="4326"/>
              </a:lnSpc>
              <a:buFont typeface="Arial"/>
              <a:buChar char="•"/>
            </a:pPr>
            <a:r>
              <a:rPr lang="en-US" sz="2590">
                <a:solidFill>
                  <a:srgbClr val="FFFFFF"/>
                </a:solidFill>
                <a:latin typeface="Times New Roman"/>
              </a:rPr>
              <a:t>Evaluation based on three major tribes in Nigeria: Yoruba, Hausa, Ibo.</a:t>
            </a:r>
          </a:p>
          <a:p>
            <a:pPr>
              <a:lnSpc>
                <a:spcPts val="4326"/>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71C42"/>
        </a:solidFill>
      </p:bgPr>
    </p:bg>
    <p:spTree>
      <p:nvGrpSpPr>
        <p:cNvPr id="1" name=""/>
        <p:cNvGrpSpPr/>
        <p:nvPr/>
      </p:nvGrpSpPr>
      <p:grpSpPr>
        <a:xfrm>
          <a:off x="0" y="0"/>
          <a:ext cx="0" cy="0"/>
          <a:chOff x="0" y="0"/>
          <a:chExt cx="0" cy="0"/>
        </a:xfrm>
      </p:grpSpPr>
      <p:sp>
        <p:nvSpPr>
          <p:cNvPr name="AutoShape 2" id="2"/>
          <p:cNvSpPr/>
          <p:nvPr/>
        </p:nvSpPr>
        <p:spPr>
          <a:xfrm>
            <a:off x="1028700" y="3258756"/>
            <a:ext cx="16230600" cy="0"/>
          </a:xfrm>
          <a:prstGeom prst="line">
            <a:avLst/>
          </a:prstGeom>
          <a:ln cap="flat" w="19050">
            <a:solidFill>
              <a:srgbClr val="D9D9D9"/>
            </a:solidFill>
            <a:prstDash val="solid"/>
            <a:headEnd type="none" len="sm" w="sm"/>
            <a:tailEnd type="none" len="sm" w="sm"/>
          </a:ln>
        </p:spPr>
      </p:sp>
      <p:sp>
        <p:nvSpPr>
          <p:cNvPr name="Freeform 3" id="3"/>
          <p:cNvSpPr/>
          <p:nvPr/>
        </p:nvSpPr>
        <p:spPr>
          <a:xfrm flipH="false" flipV="false" rot="0">
            <a:off x="-2312988" y="5675340"/>
            <a:ext cx="9005307" cy="6565688"/>
          </a:xfrm>
          <a:custGeom>
            <a:avLst/>
            <a:gdLst/>
            <a:ahLst/>
            <a:cxnLst/>
            <a:rect r="r" b="b" t="t" l="l"/>
            <a:pathLst>
              <a:path h="6565688" w="9005307">
                <a:moveTo>
                  <a:pt x="0" y="0"/>
                </a:moveTo>
                <a:lnTo>
                  <a:pt x="9005308" y="0"/>
                </a:lnTo>
                <a:lnTo>
                  <a:pt x="9005308" y="6565688"/>
                </a:lnTo>
                <a:lnTo>
                  <a:pt x="0" y="6565688"/>
                </a:lnTo>
                <a:lnTo>
                  <a:pt x="0" y="0"/>
                </a:lnTo>
                <a:close/>
              </a:path>
            </a:pathLst>
          </a:custGeom>
          <a:blipFill>
            <a:blip r:embed="rId2">
              <a:alphaModFix amt="71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5400000">
            <a:off x="-1447519" y="1447519"/>
            <a:ext cx="3268281" cy="373242"/>
            <a:chOff x="0" y="0"/>
            <a:chExt cx="860782" cy="98302"/>
          </a:xfrm>
        </p:grpSpPr>
        <p:sp>
          <p:nvSpPr>
            <p:cNvPr name="Freeform 5" id="5"/>
            <p:cNvSpPr/>
            <p:nvPr/>
          </p:nvSpPr>
          <p:spPr>
            <a:xfrm flipH="false" flipV="false" rot="0">
              <a:off x="0" y="0"/>
              <a:ext cx="860782" cy="98302"/>
            </a:xfrm>
            <a:custGeom>
              <a:avLst/>
              <a:gdLst/>
              <a:ahLst/>
              <a:cxnLst/>
              <a:rect r="r" b="b" t="t" l="l"/>
              <a:pathLst>
                <a:path h="98302" w="860782">
                  <a:moveTo>
                    <a:pt x="0" y="0"/>
                  </a:moveTo>
                  <a:lnTo>
                    <a:pt x="860782" y="0"/>
                  </a:lnTo>
                  <a:lnTo>
                    <a:pt x="860782" y="98302"/>
                  </a:lnTo>
                  <a:lnTo>
                    <a:pt x="0" y="98302"/>
                  </a:lnTo>
                  <a:close/>
                </a:path>
              </a:pathLst>
            </a:custGeom>
            <a:solidFill>
              <a:srgbClr val="3DCAB1"/>
            </a:solidFill>
          </p:spPr>
        </p:sp>
        <p:sp>
          <p:nvSpPr>
            <p:cNvPr name="TextBox 6" id="6"/>
            <p:cNvSpPr txBox="true"/>
            <p:nvPr/>
          </p:nvSpPr>
          <p:spPr>
            <a:xfrm>
              <a:off x="0" y="-38100"/>
              <a:ext cx="860782" cy="136402"/>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0">
            <a:off x="12819158" y="4563152"/>
            <a:ext cx="4834847" cy="2778088"/>
          </a:xfrm>
          <a:custGeom>
            <a:avLst/>
            <a:gdLst/>
            <a:ahLst/>
            <a:cxnLst/>
            <a:rect r="r" b="b" t="t" l="l"/>
            <a:pathLst>
              <a:path h="2778088" w="4834847">
                <a:moveTo>
                  <a:pt x="0" y="0"/>
                </a:moveTo>
                <a:lnTo>
                  <a:pt x="4834848" y="0"/>
                </a:lnTo>
                <a:lnTo>
                  <a:pt x="4834848" y="2778088"/>
                </a:lnTo>
                <a:lnTo>
                  <a:pt x="0" y="2778088"/>
                </a:lnTo>
                <a:lnTo>
                  <a:pt x="0" y="0"/>
                </a:lnTo>
                <a:close/>
              </a:path>
            </a:pathLst>
          </a:custGeom>
          <a:blipFill>
            <a:blip r:embed="rId4"/>
            <a:stretch>
              <a:fillRect l="0" t="0" r="0" b="0"/>
            </a:stretch>
          </a:blipFill>
        </p:spPr>
      </p:sp>
      <p:sp>
        <p:nvSpPr>
          <p:cNvPr name="TextBox 8" id="8"/>
          <p:cNvSpPr txBox="true"/>
          <p:nvPr/>
        </p:nvSpPr>
        <p:spPr>
          <a:xfrm rot="0">
            <a:off x="1028700" y="1079058"/>
            <a:ext cx="11980769" cy="1390592"/>
          </a:xfrm>
          <a:prstGeom prst="rect">
            <a:avLst/>
          </a:prstGeom>
        </p:spPr>
        <p:txBody>
          <a:bodyPr anchor="t" rtlCol="false" tIns="0" lIns="0" bIns="0" rIns="0">
            <a:spAutoFit/>
          </a:bodyPr>
          <a:lstStyle/>
          <a:p>
            <a:pPr>
              <a:lnSpc>
                <a:spcPts val="5399"/>
              </a:lnSpc>
            </a:pPr>
            <a:r>
              <a:rPr lang="en-US" sz="4499">
                <a:solidFill>
                  <a:srgbClr val="FFFFFF"/>
                </a:solidFill>
                <a:latin typeface="Poppins Bold"/>
              </a:rPr>
              <a:t>Results of Iris-based Ethnicity Prediction System</a:t>
            </a:r>
          </a:p>
        </p:txBody>
      </p:sp>
      <p:sp>
        <p:nvSpPr>
          <p:cNvPr name="TextBox 9" id="9"/>
          <p:cNvSpPr txBox="true"/>
          <p:nvPr/>
        </p:nvSpPr>
        <p:spPr>
          <a:xfrm rot="0">
            <a:off x="1028700" y="4786158"/>
            <a:ext cx="10793139" cy="2967096"/>
          </a:xfrm>
          <a:prstGeom prst="rect">
            <a:avLst/>
          </a:prstGeom>
        </p:spPr>
        <p:txBody>
          <a:bodyPr anchor="t" rtlCol="false" tIns="0" lIns="0" bIns="0" rIns="0">
            <a:spAutoFit/>
          </a:bodyPr>
          <a:lstStyle/>
          <a:p>
            <a:pPr marL="602565" indent="-301283" lvl="1">
              <a:lnSpc>
                <a:spcPts val="4660"/>
              </a:lnSpc>
              <a:buFont typeface="Arial"/>
              <a:buChar char="•"/>
            </a:pPr>
            <a:r>
              <a:rPr lang="en-US" sz="2790">
                <a:solidFill>
                  <a:srgbClr val="FFFFFF"/>
                </a:solidFill>
                <a:latin typeface="Times New Roman"/>
              </a:rPr>
              <a:t>Parameter regularization techniques to avoid overfitting.</a:t>
            </a:r>
          </a:p>
          <a:p>
            <a:pPr marL="602565" indent="-301283" lvl="1">
              <a:lnSpc>
                <a:spcPts val="4660"/>
              </a:lnSpc>
              <a:buFont typeface="Arial"/>
              <a:buChar char="•"/>
            </a:pPr>
            <a:r>
              <a:rPr lang="en-US" sz="2790">
                <a:solidFill>
                  <a:srgbClr val="FFFFFF"/>
                </a:solidFill>
                <a:latin typeface="Times New Roman"/>
              </a:rPr>
              <a:t>Improved performance at threshold 0.75 for Yoruba, Ibo, and Hausa tribes.</a:t>
            </a:r>
          </a:p>
          <a:p>
            <a:pPr marL="602565" indent="-301283" lvl="1">
              <a:lnSpc>
                <a:spcPts val="4660"/>
              </a:lnSpc>
              <a:buFont typeface="Arial"/>
              <a:buChar char="•"/>
            </a:pPr>
            <a:r>
              <a:rPr lang="en-US" sz="2790">
                <a:solidFill>
                  <a:srgbClr val="FFFFFF"/>
                </a:solidFill>
                <a:latin typeface="Times New Roman"/>
              </a:rPr>
              <a:t>GAGAC/GSOSVM outperformed GAC/SVM across most metrics.</a:t>
            </a:r>
          </a:p>
          <a:p>
            <a:pPr>
              <a:lnSpc>
                <a:spcPts val="466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71C42"/>
        </a:solidFill>
      </p:bgPr>
    </p:bg>
    <p:spTree>
      <p:nvGrpSpPr>
        <p:cNvPr id="1" name=""/>
        <p:cNvGrpSpPr/>
        <p:nvPr/>
      </p:nvGrpSpPr>
      <p:grpSpPr>
        <a:xfrm>
          <a:off x="0" y="0"/>
          <a:ext cx="0" cy="0"/>
          <a:chOff x="0" y="0"/>
          <a:chExt cx="0" cy="0"/>
        </a:xfrm>
      </p:grpSpPr>
      <p:sp>
        <p:nvSpPr>
          <p:cNvPr name="AutoShape 2" id="2"/>
          <p:cNvSpPr/>
          <p:nvPr/>
        </p:nvSpPr>
        <p:spPr>
          <a:xfrm>
            <a:off x="1028700" y="3258756"/>
            <a:ext cx="16230600" cy="0"/>
          </a:xfrm>
          <a:prstGeom prst="line">
            <a:avLst/>
          </a:prstGeom>
          <a:ln cap="flat" w="19050">
            <a:solidFill>
              <a:srgbClr val="D9D9D9"/>
            </a:solidFill>
            <a:prstDash val="solid"/>
            <a:headEnd type="none" len="sm" w="sm"/>
            <a:tailEnd type="none" len="sm" w="sm"/>
          </a:ln>
        </p:spPr>
      </p:sp>
      <p:sp>
        <p:nvSpPr>
          <p:cNvPr name="Freeform 3" id="3"/>
          <p:cNvSpPr/>
          <p:nvPr/>
        </p:nvSpPr>
        <p:spPr>
          <a:xfrm flipH="false" flipV="false" rot="0">
            <a:off x="-2312988" y="5675340"/>
            <a:ext cx="9005307" cy="6565688"/>
          </a:xfrm>
          <a:custGeom>
            <a:avLst/>
            <a:gdLst/>
            <a:ahLst/>
            <a:cxnLst/>
            <a:rect r="r" b="b" t="t" l="l"/>
            <a:pathLst>
              <a:path h="6565688" w="9005307">
                <a:moveTo>
                  <a:pt x="0" y="0"/>
                </a:moveTo>
                <a:lnTo>
                  <a:pt x="9005308" y="0"/>
                </a:lnTo>
                <a:lnTo>
                  <a:pt x="9005308" y="6565688"/>
                </a:lnTo>
                <a:lnTo>
                  <a:pt x="0" y="6565688"/>
                </a:lnTo>
                <a:lnTo>
                  <a:pt x="0" y="0"/>
                </a:lnTo>
                <a:close/>
              </a:path>
            </a:pathLst>
          </a:custGeom>
          <a:blipFill>
            <a:blip r:embed="rId2">
              <a:alphaModFix amt="71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5400000">
            <a:off x="-1447519" y="1447519"/>
            <a:ext cx="3268281" cy="373242"/>
            <a:chOff x="0" y="0"/>
            <a:chExt cx="860782" cy="98302"/>
          </a:xfrm>
        </p:grpSpPr>
        <p:sp>
          <p:nvSpPr>
            <p:cNvPr name="Freeform 5" id="5"/>
            <p:cNvSpPr/>
            <p:nvPr/>
          </p:nvSpPr>
          <p:spPr>
            <a:xfrm flipH="false" flipV="false" rot="0">
              <a:off x="0" y="0"/>
              <a:ext cx="860782" cy="98302"/>
            </a:xfrm>
            <a:custGeom>
              <a:avLst/>
              <a:gdLst/>
              <a:ahLst/>
              <a:cxnLst/>
              <a:rect r="r" b="b" t="t" l="l"/>
              <a:pathLst>
                <a:path h="98302" w="860782">
                  <a:moveTo>
                    <a:pt x="0" y="0"/>
                  </a:moveTo>
                  <a:lnTo>
                    <a:pt x="860782" y="0"/>
                  </a:lnTo>
                  <a:lnTo>
                    <a:pt x="860782" y="98302"/>
                  </a:lnTo>
                  <a:lnTo>
                    <a:pt x="0" y="98302"/>
                  </a:lnTo>
                  <a:close/>
                </a:path>
              </a:pathLst>
            </a:custGeom>
            <a:solidFill>
              <a:srgbClr val="3DCAB1"/>
            </a:solidFill>
          </p:spPr>
        </p:sp>
        <p:sp>
          <p:nvSpPr>
            <p:cNvPr name="TextBox 6" id="6"/>
            <p:cNvSpPr txBox="true"/>
            <p:nvPr/>
          </p:nvSpPr>
          <p:spPr>
            <a:xfrm>
              <a:off x="0" y="-38100"/>
              <a:ext cx="860782" cy="136402"/>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0">
            <a:off x="11916754" y="4003702"/>
            <a:ext cx="5587820" cy="4307992"/>
          </a:xfrm>
          <a:custGeom>
            <a:avLst/>
            <a:gdLst/>
            <a:ahLst/>
            <a:cxnLst/>
            <a:rect r="r" b="b" t="t" l="l"/>
            <a:pathLst>
              <a:path h="4307992" w="5587820">
                <a:moveTo>
                  <a:pt x="0" y="0"/>
                </a:moveTo>
                <a:lnTo>
                  <a:pt x="5587820" y="0"/>
                </a:lnTo>
                <a:lnTo>
                  <a:pt x="5587820" y="4307992"/>
                </a:lnTo>
                <a:lnTo>
                  <a:pt x="0" y="4307992"/>
                </a:lnTo>
                <a:lnTo>
                  <a:pt x="0" y="0"/>
                </a:lnTo>
                <a:close/>
              </a:path>
            </a:pathLst>
          </a:custGeom>
          <a:blipFill>
            <a:blip r:embed="rId4"/>
            <a:stretch>
              <a:fillRect l="0" t="0" r="0" b="0"/>
            </a:stretch>
          </a:blipFill>
        </p:spPr>
      </p:sp>
      <p:sp>
        <p:nvSpPr>
          <p:cNvPr name="TextBox 8" id="8"/>
          <p:cNvSpPr txBox="true"/>
          <p:nvPr/>
        </p:nvSpPr>
        <p:spPr>
          <a:xfrm rot="0">
            <a:off x="1028700" y="1468611"/>
            <a:ext cx="11980769" cy="714346"/>
          </a:xfrm>
          <a:prstGeom prst="rect">
            <a:avLst/>
          </a:prstGeom>
        </p:spPr>
        <p:txBody>
          <a:bodyPr anchor="t" rtlCol="false" tIns="0" lIns="0" bIns="0" rIns="0">
            <a:spAutoFit/>
          </a:bodyPr>
          <a:lstStyle/>
          <a:p>
            <a:pPr>
              <a:lnSpc>
                <a:spcPts val="5399"/>
              </a:lnSpc>
            </a:pPr>
            <a:r>
              <a:rPr lang="en-US" sz="4499">
                <a:solidFill>
                  <a:srgbClr val="FFFFFF"/>
                </a:solidFill>
                <a:latin typeface="Poppins Bold"/>
              </a:rPr>
              <a:t>Discussion of Results</a:t>
            </a:r>
          </a:p>
        </p:txBody>
      </p:sp>
      <p:sp>
        <p:nvSpPr>
          <p:cNvPr name="TextBox 9" id="9"/>
          <p:cNvSpPr txBox="true"/>
          <p:nvPr/>
        </p:nvSpPr>
        <p:spPr>
          <a:xfrm rot="0">
            <a:off x="855565" y="4163631"/>
            <a:ext cx="9826471" cy="3816684"/>
          </a:xfrm>
          <a:prstGeom prst="rect">
            <a:avLst/>
          </a:prstGeom>
        </p:spPr>
        <p:txBody>
          <a:bodyPr anchor="t" rtlCol="false" tIns="0" lIns="0" bIns="0" rIns="0">
            <a:spAutoFit/>
          </a:bodyPr>
          <a:lstStyle/>
          <a:p>
            <a:pPr marL="559386" indent="-279693" lvl="1">
              <a:lnSpc>
                <a:spcPts val="4326"/>
              </a:lnSpc>
              <a:buFont typeface="Arial"/>
              <a:buChar char="•"/>
            </a:pPr>
            <a:r>
              <a:rPr lang="en-US" sz="2590">
                <a:solidFill>
                  <a:srgbClr val="FFFFFF"/>
                </a:solidFill>
                <a:latin typeface="Times New Roman"/>
              </a:rPr>
              <a:t>Challenges in processing non-ideal iris images and how GAGAC and GSOSVM address them.</a:t>
            </a:r>
          </a:p>
          <a:p>
            <a:pPr marL="559386" indent="-279693" lvl="1">
              <a:lnSpc>
                <a:spcPts val="4326"/>
              </a:lnSpc>
              <a:buFont typeface="Arial"/>
              <a:buChar char="•"/>
            </a:pPr>
            <a:r>
              <a:rPr lang="en-US" sz="2590">
                <a:solidFill>
                  <a:srgbClr val="FFFFFF"/>
                </a:solidFill>
                <a:latin typeface="Times New Roman"/>
              </a:rPr>
              <a:t>Emphasis on the automatic parameter determination of GAGAC over conventional methods.</a:t>
            </a:r>
          </a:p>
          <a:p>
            <a:pPr marL="559386" indent="-279693" lvl="1">
              <a:lnSpc>
                <a:spcPts val="4326"/>
              </a:lnSpc>
              <a:buFont typeface="Arial"/>
              <a:buChar char="•"/>
            </a:pPr>
            <a:r>
              <a:rPr lang="en-US" sz="2590">
                <a:solidFill>
                  <a:srgbClr val="FFFFFF"/>
                </a:solidFill>
                <a:latin typeface="Times New Roman"/>
              </a:rPr>
              <a:t>The role of Galactic Swarm Optimization in enhancing Support Vector Machine.</a:t>
            </a:r>
          </a:p>
          <a:p>
            <a:pPr>
              <a:lnSpc>
                <a:spcPts val="4326"/>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071C42"/>
        </a:solidFill>
      </p:bgPr>
    </p:bg>
    <p:spTree>
      <p:nvGrpSpPr>
        <p:cNvPr id="1" name=""/>
        <p:cNvGrpSpPr/>
        <p:nvPr/>
      </p:nvGrpSpPr>
      <p:grpSpPr>
        <a:xfrm>
          <a:off x="0" y="0"/>
          <a:ext cx="0" cy="0"/>
          <a:chOff x="0" y="0"/>
          <a:chExt cx="0" cy="0"/>
        </a:xfrm>
      </p:grpSpPr>
      <p:sp>
        <p:nvSpPr>
          <p:cNvPr name="TextBox 2" id="2"/>
          <p:cNvSpPr txBox="true"/>
          <p:nvPr/>
        </p:nvSpPr>
        <p:spPr>
          <a:xfrm rot="0">
            <a:off x="1712082" y="3859884"/>
            <a:ext cx="14904732" cy="4328953"/>
          </a:xfrm>
          <a:prstGeom prst="rect">
            <a:avLst/>
          </a:prstGeom>
        </p:spPr>
        <p:txBody>
          <a:bodyPr anchor="t" rtlCol="false" tIns="0" lIns="0" bIns="0" rIns="0">
            <a:spAutoFit/>
          </a:bodyPr>
          <a:lstStyle/>
          <a:p>
            <a:pPr algn="just" marL="576453" indent="-288226" lvl="1">
              <a:lnSpc>
                <a:spcPts val="4886"/>
              </a:lnSpc>
              <a:buFont typeface="Arial"/>
              <a:buChar char="•"/>
            </a:pPr>
            <a:r>
              <a:rPr lang="en-US" sz="2670">
                <a:solidFill>
                  <a:srgbClr val="FFFFFF"/>
                </a:solidFill>
                <a:latin typeface="Times New Roman"/>
              </a:rPr>
              <a:t>Emphasis on the improved accuracy and reduced time with GAGAC</a:t>
            </a:r>
          </a:p>
          <a:p>
            <a:pPr algn="just" marL="576453" indent="-288226" lvl="1">
              <a:lnSpc>
                <a:spcPts val="4886"/>
              </a:lnSpc>
              <a:buFont typeface="Arial"/>
              <a:buChar char="•"/>
            </a:pPr>
            <a:r>
              <a:rPr lang="en-US" sz="2670">
                <a:solidFill>
                  <a:srgbClr val="FFFFFF"/>
                </a:solidFill>
                <a:latin typeface="Times New Roman"/>
              </a:rPr>
              <a:t>GSOSVM's enhanced classification techniques</a:t>
            </a:r>
          </a:p>
          <a:p>
            <a:pPr algn="just" marL="576453" indent="-288226" lvl="1">
              <a:lnSpc>
                <a:spcPts val="4886"/>
              </a:lnSpc>
              <a:buFont typeface="Arial"/>
              <a:buChar char="•"/>
            </a:pPr>
            <a:r>
              <a:rPr lang="en-US" sz="2670">
                <a:solidFill>
                  <a:srgbClr val="FFFFFF"/>
                </a:solidFill>
                <a:latin typeface="Times New Roman"/>
              </a:rPr>
              <a:t>Final thought: Optimized algorithms (GAGAC and GSOSVM) outperform their standard counterparts (GAC and SVM).</a:t>
            </a:r>
          </a:p>
          <a:p>
            <a:pPr algn="just" marL="576453" indent="-288226" lvl="1">
              <a:lnSpc>
                <a:spcPts val="4886"/>
              </a:lnSpc>
              <a:buFont typeface="Arial"/>
              <a:buChar char="•"/>
            </a:pPr>
            <a:r>
              <a:rPr lang="en-US" sz="2670">
                <a:solidFill>
                  <a:srgbClr val="FFFFFF"/>
                </a:solidFill>
                <a:latin typeface="Times New Roman"/>
              </a:rPr>
              <a:t>Positive impacts of optimization on GAC and SVM</a:t>
            </a:r>
          </a:p>
          <a:p>
            <a:pPr algn="just" marL="576453" indent="-288226" lvl="1">
              <a:lnSpc>
                <a:spcPts val="4886"/>
              </a:lnSpc>
              <a:buFont typeface="Arial"/>
              <a:buChar char="•"/>
            </a:pPr>
            <a:r>
              <a:rPr lang="en-US" sz="2670">
                <a:solidFill>
                  <a:srgbClr val="FFFFFF"/>
                </a:solidFill>
                <a:latin typeface="Times New Roman"/>
              </a:rPr>
              <a:t>Significant evidence for the optimized algorithms' superior performance</a:t>
            </a:r>
          </a:p>
          <a:p>
            <a:pPr algn="just">
              <a:lnSpc>
                <a:spcPts val="4886"/>
              </a:lnSpc>
            </a:pPr>
          </a:p>
        </p:txBody>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4" id="4"/>
          <p:cNvSpPr/>
          <p:nvPr/>
        </p:nvSpPr>
        <p:spPr>
          <a:xfrm flipH="false" flipV="false" rot="0">
            <a:off x="-1994120" y="7004156"/>
            <a:ext cx="9005307" cy="6565688"/>
          </a:xfrm>
          <a:custGeom>
            <a:avLst/>
            <a:gdLst/>
            <a:ahLst/>
            <a:cxnLst/>
            <a:rect r="r" b="b" t="t" l="l"/>
            <a:pathLst>
              <a:path h="6565688" w="9005307">
                <a:moveTo>
                  <a:pt x="0" y="0"/>
                </a:moveTo>
                <a:lnTo>
                  <a:pt x="9005307" y="0"/>
                </a:lnTo>
                <a:lnTo>
                  <a:pt x="9005307" y="6565688"/>
                </a:lnTo>
                <a:lnTo>
                  <a:pt x="0" y="65656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5400000">
            <a:off x="-1974906" y="1974906"/>
            <a:ext cx="4238545" cy="288733"/>
            <a:chOff x="0" y="0"/>
            <a:chExt cx="1116325" cy="76045"/>
          </a:xfrm>
        </p:grpSpPr>
        <p:sp>
          <p:nvSpPr>
            <p:cNvPr name="Freeform 6" id="6"/>
            <p:cNvSpPr/>
            <p:nvPr/>
          </p:nvSpPr>
          <p:spPr>
            <a:xfrm flipH="false" flipV="false" rot="0">
              <a:off x="0" y="0"/>
              <a:ext cx="1116324" cy="76045"/>
            </a:xfrm>
            <a:custGeom>
              <a:avLst/>
              <a:gdLst/>
              <a:ahLst/>
              <a:cxnLst/>
              <a:rect r="r" b="b" t="t" l="l"/>
              <a:pathLst>
                <a:path h="76045" w="1116324">
                  <a:moveTo>
                    <a:pt x="0" y="0"/>
                  </a:moveTo>
                  <a:lnTo>
                    <a:pt x="1116324" y="0"/>
                  </a:lnTo>
                  <a:lnTo>
                    <a:pt x="1116324" y="76045"/>
                  </a:lnTo>
                  <a:lnTo>
                    <a:pt x="0" y="76045"/>
                  </a:lnTo>
                  <a:close/>
                </a:path>
              </a:pathLst>
            </a:custGeom>
            <a:solidFill>
              <a:srgbClr val="3DCAB1"/>
            </a:solidFill>
          </p:spPr>
        </p:sp>
        <p:sp>
          <p:nvSpPr>
            <p:cNvPr name="TextBox 7" id="7"/>
            <p:cNvSpPr txBox="true"/>
            <p:nvPr/>
          </p:nvSpPr>
          <p:spPr>
            <a:xfrm>
              <a:off x="0" y="-38100"/>
              <a:ext cx="1116325" cy="114145"/>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712082" y="1545749"/>
            <a:ext cx="8916472" cy="904875"/>
          </a:xfrm>
          <a:prstGeom prst="rect">
            <a:avLst/>
          </a:prstGeom>
        </p:spPr>
        <p:txBody>
          <a:bodyPr anchor="t" rtlCol="false" tIns="0" lIns="0" bIns="0" rIns="0">
            <a:spAutoFit/>
          </a:bodyPr>
          <a:lstStyle/>
          <a:p>
            <a:pPr>
              <a:lnSpc>
                <a:spcPts val="6719"/>
              </a:lnSpc>
            </a:pPr>
            <a:r>
              <a:rPr lang="en-US" sz="5599">
                <a:solidFill>
                  <a:srgbClr val="FFFFFF"/>
                </a:solidFill>
                <a:latin typeface="Poppins Bold"/>
              </a:rPr>
              <a:t>Conclusion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071C42"/>
        </a:solidFill>
      </p:bgPr>
    </p:bg>
    <p:spTree>
      <p:nvGrpSpPr>
        <p:cNvPr id="1" name=""/>
        <p:cNvGrpSpPr/>
        <p:nvPr/>
      </p:nvGrpSpPr>
      <p:grpSpPr>
        <a:xfrm>
          <a:off x="0" y="0"/>
          <a:ext cx="0" cy="0"/>
          <a:chOff x="0" y="0"/>
          <a:chExt cx="0" cy="0"/>
        </a:xfrm>
      </p:grpSpPr>
      <p:sp>
        <p:nvSpPr>
          <p:cNvPr name="TextBox 2" id="2"/>
          <p:cNvSpPr txBox="true"/>
          <p:nvPr/>
        </p:nvSpPr>
        <p:spPr>
          <a:xfrm rot="0">
            <a:off x="9515749" y="4394022"/>
            <a:ext cx="6805738" cy="1413231"/>
          </a:xfrm>
          <a:prstGeom prst="rect">
            <a:avLst/>
          </a:prstGeom>
        </p:spPr>
        <p:txBody>
          <a:bodyPr anchor="t" rtlCol="false" tIns="0" lIns="0" bIns="0" rIns="0">
            <a:spAutoFit/>
          </a:bodyPr>
          <a:lstStyle/>
          <a:p>
            <a:pPr>
              <a:lnSpc>
                <a:spcPts val="10524"/>
              </a:lnSpc>
            </a:pPr>
            <a:r>
              <a:rPr lang="en-US" sz="8770">
                <a:solidFill>
                  <a:srgbClr val="FFFFFF"/>
                </a:solidFill>
                <a:latin typeface="Poppins Bold"/>
              </a:rPr>
              <a:t>THANK YOU</a:t>
            </a:r>
          </a:p>
        </p:txBody>
      </p:sp>
      <p:sp>
        <p:nvSpPr>
          <p:cNvPr name="AutoShape 3" id="3"/>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Freeform 4" id="4"/>
          <p:cNvSpPr/>
          <p:nvPr/>
        </p:nvSpPr>
        <p:spPr>
          <a:xfrm flipH="true" flipV="false" rot="0">
            <a:off x="-1811192" y="1427962"/>
            <a:ext cx="9143383" cy="7431077"/>
          </a:xfrm>
          <a:custGeom>
            <a:avLst/>
            <a:gdLst/>
            <a:ahLst/>
            <a:cxnLst/>
            <a:rect r="r" b="b" t="t" l="l"/>
            <a:pathLst>
              <a:path h="7431077" w="9143383">
                <a:moveTo>
                  <a:pt x="9143383" y="0"/>
                </a:moveTo>
                <a:lnTo>
                  <a:pt x="0" y="0"/>
                </a:lnTo>
                <a:lnTo>
                  <a:pt x="0" y="7431076"/>
                </a:lnTo>
                <a:lnTo>
                  <a:pt x="9143383" y="7431076"/>
                </a:lnTo>
                <a:lnTo>
                  <a:pt x="9143383"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8981917" y="9998267"/>
            <a:ext cx="9995383" cy="288733"/>
            <a:chOff x="0" y="0"/>
            <a:chExt cx="2632529" cy="76045"/>
          </a:xfrm>
        </p:grpSpPr>
        <p:sp>
          <p:nvSpPr>
            <p:cNvPr name="Freeform 6" id="6"/>
            <p:cNvSpPr/>
            <p:nvPr/>
          </p:nvSpPr>
          <p:spPr>
            <a:xfrm flipH="false" flipV="false" rot="0">
              <a:off x="0" y="0"/>
              <a:ext cx="2632529" cy="76045"/>
            </a:xfrm>
            <a:custGeom>
              <a:avLst/>
              <a:gdLst/>
              <a:ahLst/>
              <a:cxnLst/>
              <a:rect r="r" b="b" t="t" l="l"/>
              <a:pathLst>
                <a:path h="76045" w="2632529">
                  <a:moveTo>
                    <a:pt x="0" y="0"/>
                  </a:moveTo>
                  <a:lnTo>
                    <a:pt x="2632529" y="0"/>
                  </a:lnTo>
                  <a:lnTo>
                    <a:pt x="2632529" y="76045"/>
                  </a:lnTo>
                  <a:lnTo>
                    <a:pt x="0" y="76045"/>
                  </a:lnTo>
                  <a:close/>
                </a:path>
              </a:pathLst>
            </a:custGeom>
            <a:solidFill>
              <a:srgbClr val="3DCAB1"/>
            </a:solidFill>
          </p:spPr>
        </p:sp>
        <p:sp>
          <p:nvSpPr>
            <p:cNvPr name="TextBox 7" id="7"/>
            <p:cNvSpPr txBox="true"/>
            <p:nvPr/>
          </p:nvSpPr>
          <p:spPr>
            <a:xfrm>
              <a:off x="0" y="-38100"/>
              <a:ext cx="2632529" cy="114145"/>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71C42"/>
        </a:solidFill>
      </p:bgPr>
    </p:bg>
    <p:spTree>
      <p:nvGrpSpPr>
        <p:cNvPr id="1" name=""/>
        <p:cNvGrpSpPr/>
        <p:nvPr/>
      </p:nvGrpSpPr>
      <p:grpSpPr>
        <a:xfrm>
          <a:off x="0" y="0"/>
          <a:ext cx="0" cy="0"/>
          <a:chOff x="0" y="0"/>
          <a:chExt cx="0" cy="0"/>
        </a:xfrm>
      </p:grpSpPr>
      <p:sp>
        <p:nvSpPr>
          <p:cNvPr name="Freeform 2" id="2"/>
          <p:cNvSpPr/>
          <p:nvPr/>
        </p:nvSpPr>
        <p:spPr>
          <a:xfrm flipH="false" flipV="false" rot="0">
            <a:off x="11192171" y="2891084"/>
            <a:ext cx="10608048" cy="8621450"/>
          </a:xfrm>
          <a:custGeom>
            <a:avLst/>
            <a:gdLst/>
            <a:ahLst/>
            <a:cxnLst/>
            <a:rect r="r" b="b" t="t" l="l"/>
            <a:pathLst>
              <a:path h="8621450" w="10608048">
                <a:moveTo>
                  <a:pt x="0" y="0"/>
                </a:moveTo>
                <a:lnTo>
                  <a:pt x="10608048" y="0"/>
                </a:lnTo>
                <a:lnTo>
                  <a:pt x="10608048" y="8621450"/>
                </a:lnTo>
                <a:lnTo>
                  <a:pt x="0" y="86214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243554" y="-1718684"/>
            <a:ext cx="5643741" cy="4114800"/>
          </a:xfrm>
          <a:custGeom>
            <a:avLst/>
            <a:gdLst/>
            <a:ahLst/>
            <a:cxnLst/>
            <a:rect r="r" b="b" t="t" l="l"/>
            <a:pathLst>
              <a:path h="4114800" w="5643741">
                <a:moveTo>
                  <a:pt x="0" y="0"/>
                </a:moveTo>
                <a:lnTo>
                  <a:pt x="5643740" y="0"/>
                </a:lnTo>
                <a:lnTo>
                  <a:pt x="564374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2228216" y="3954292"/>
            <a:ext cx="12918000" cy="1645364"/>
          </a:xfrm>
          <a:prstGeom prst="rect">
            <a:avLst/>
          </a:prstGeom>
        </p:spPr>
        <p:txBody>
          <a:bodyPr anchor="t" rtlCol="false" tIns="0" lIns="0" bIns="0" rIns="0">
            <a:spAutoFit/>
          </a:bodyPr>
          <a:lstStyle/>
          <a:p>
            <a:pPr>
              <a:lnSpc>
                <a:spcPts val="4321"/>
              </a:lnSpc>
            </a:pPr>
            <a:r>
              <a:rPr lang="en-US" sz="3086" spc="-52">
                <a:solidFill>
                  <a:srgbClr val="FFFFFF"/>
                </a:solidFill>
                <a:latin typeface="Poppins Bold"/>
              </a:rPr>
              <a:t>Development of a Genetic Algorithm </a:t>
            </a:r>
            <a:r>
              <a:rPr lang="en-US" sz="3086" spc="-52">
                <a:solidFill>
                  <a:srgbClr val="FFFFFF"/>
                </a:solidFill>
                <a:latin typeface="Poppins Bold"/>
              </a:rPr>
              <a:t>Based Geodesic</a:t>
            </a:r>
          </a:p>
          <a:p>
            <a:pPr>
              <a:lnSpc>
                <a:spcPts val="4321"/>
              </a:lnSpc>
            </a:pPr>
            <a:r>
              <a:rPr lang="en-US" sz="3086" spc="-52">
                <a:solidFill>
                  <a:srgbClr val="FFFFFF"/>
                </a:solidFill>
                <a:latin typeface="Poppins Bold"/>
              </a:rPr>
              <a:t>Active Contour for Iris Based Ethnicity </a:t>
            </a:r>
          </a:p>
          <a:p>
            <a:pPr>
              <a:lnSpc>
                <a:spcPts val="4321"/>
              </a:lnSpc>
            </a:pPr>
            <a:r>
              <a:rPr lang="en-US" sz="3086" spc="-52">
                <a:solidFill>
                  <a:srgbClr val="FFFFFF"/>
                </a:solidFill>
                <a:latin typeface="Poppins Bold"/>
              </a:rPr>
              <a:t>Prediction System</a:t>
            </a:r>
          </a:p>
        </p:txBody>
      </p:sp>
      <p:grpSp>
        <p:nvGrpSpPr>
          <p:cNvPr name="Group 5" id="5"/>
          <p:cNvGrpSpPr/>
          <p:nvPr/>
        </p:nvGrpSpPr>
        <p:grpSpPr>
          <a:xfrm rot="0">
            <a:off x="0" y="10041551"/>
            <a:ext cx="12880824" cy="245449"/>
            <a:chOff x="0" y="0"/>
            <a:chExt cx="3392480" cy="64645"/>
          </a:xfrm>
        </p:grpSpPr>
        <p:sp>
          <p:nvSpPr>
            <p:cNvPr name="Freeform 6" id="6"/>
            <p:cNvSpPr/>
            <p:nvPr/>
          </p:nvSpPr>
          <p:spPr>
            <a:xfrm flipH="false" flipV="false" rot="0">
              <a:off x="0" y="0"/>
              <a:ext cx="3392481" cy="64645"/>
            </a:xfrm>
            <a:custGeom>
              <a:avLst/>
              <a:gdLst/>
              <a:ahLst/>
              <a:cxnLst/>
              <a:rect r="r" b="b" t="t" l="l"/>
              <a:pathLst>
                <a:path h="64645" w="3392481">
                  <a:moveTo>
                    <a:pt x="0" y="0"/>
                  </a:moveTo>
                  <a:lnTo>
                    <a:pt x="3392481" y="0"/>
                  </a:lnTo>
                  <a:lnTo>
                    <a:pt x="3392481" y="64645"/>
                  </a:lnTo>
                  <a:lnTo>
                    <a:pt x="0" y="64645"/>
                  </a:lnTo>
                  <a:close/>
                </a:path>
              </a:pathLst>
            </a:custGeom>
            <a:solidFill>
              <a:srgbClr val="3DCAB1"/>
            </a:solidFill>
          </p:spPr>
        </p:sp>
        <p:sp>
          <p:nvSpPr>
            <p:cNvPr name="TextBox 7" id="7"/>
            <p:cNvSpPr txBox="true"/>
            <p:nvPr/>
          </p:nvSpPr>
          <p:spPr>
            <a:xfrm>
              <a:off x="0" y="-38100"/>
              <a:ext cx="3392480" cy="102745"/>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2228216" y="2941307"/>
            <a:ext cx="12918000" cy="816808"/>
          </a:xfrm>
          <a:prstGeom prst="rect">
            <a:avLst/>
          </a:prstGeom>
        </p:spPr>
        <p:txBody>
          <a:bodyPr anchor="t" rtlCol="false" tIns="0" lIns="0" bIns="0" rIns="0">
            <a:spAutoFit/>
          </a:bodyPr>
          <a:lstStyle/>
          <a:p>
            <a:pPr>
              <a:lnSpc>
                <a:spcPts val="6421"/>
              </a:lnSpc>
            </a:pPr>
            <a:r>
              <a:rPr lang="en-US" sz="4586" spc="357">
                <a:solidFill>
                  <a:srgbClr val="FFFFFF"/>
                </a:solidFill>
                <a:latin typeface="Poppins Bold"/>
              </a:rPr>
              <a:t>Paper :</a:t>
            </a:r>
          </a:p>
        </p:txBody>
      </p:sp>
      <p:grpSp>
        <p:nvGrpSpPr>
          <p:cNvPr name="Group 9" id="9"/>
          <p:cNvGrpSpPr/>
          <p:nvPr/>
        </p:nvGrpSpPr>
        <p:grpSpPr>
          <a:xfrm rot="0">
            <a:off x="2228216" y="7201809"/>
            <a:ext cx="7709306" cy="1728325"/>
            <a:chOff x="0" y="0"/>
            <a:chExt cx="10279075" cy="2304433"/>
          </a:xfrm>
        </p:grpSpPr>
        <p:sp>
          <p:nvSpPr>
            <p:cNvPr name="TextBox 10" id="10"/>
            <p:cNvSpPr txBox="true"/>
            <p:nvPr/>
          </p:nvSpPr>
          <p:spPr>
            <a:xfrm rot="0">
              <a:off x="0" y="732548"/>
              <a:ext cx="10279075" cy="1571885"/>
            </a:xfrm>
            <a:prstGeom prst="rect">
              <a:avLst/>
            </a:prstGeom>
          </p:spPr>
          <p:txBody>
            <a:bodyPr anchor="t" rtlCol="false" tIns="0" lIns="0" bIns="0" rIns="0">
              <a:spAutoFit/>
            </a:bodyPr>
            <a:lstStyle/>
            <a:p>
              <a:pPr>
                <a:lnSpc>
                  <a:spcPts val="3210"/>
                </a:lnSpc>
              </a:pPr>
              <a:r>
                <a:rPr lang="en-US" sz="2006">
                  <a:solidFill>
                    <a:srgbClr val="D9D9D9"/>
                  </a:solidFill>
                  <a:latin typeface="Poppins Bold"/>
                </a:rPr>
                <a:t>Name</a:t>
              </a:r>
              <a:r>
                <a:rPr lang="en-US" sz="2006">
                  <a:solidFill>
                    <a:srgbClr val="D9D9D9"/>
                  </a:solidFill>
                  <a:latin typeface="Poppins"/>
                </a:rPr>
                <a:t> - Ashakuzzaman Odree </a:t>
              </a:r>
            </a:p>
            <a:p>
              <a:pPr>
                <a:lnSpc>
                  <a:spcPts val="3210"/>
                </a:lnSpc>
              </a:pPr>
              <a:r>
                <a:rPr lang="en-US" sz="2006">
                  <a:solidFill>
                    <a:srgbClr val="D9D9D9"/>
                  </a:solidFill>
                  <a:latin typeface="Poppins Bold"/>
                </a:rPr>
                <a:t>ID</a:t>
              </a:r>
              <a:r>
                <a:rPr lang="en-US" sz="2006">
                  <a:solidFill>
                    <a:srgbClr val="D9D9D9"/>
                  </a:solidFill>
                  <a:latin typeface="Poppins"/>
                </a:rPr>
                <a:t> - 20301268</a:t>
              </a:r>
            </a:p>
            <a:p>
              <a:pPr>
                <a:lnSpc>
                  <a:spcPts val="3210"/>
                </a:lnSpc>
              </a:pPr>
            </a:p>
          </p:txBody>
        </p:sp>
        <p:sp>
          <p:nvSpPr>
            <p:cNvPr name="TextBox 11" id="11"/>
            <p:cNvSpPr txBox="true"/>
            <p:nvPr/>
          </p:nvSpPr>
          <p:spPr>
            <a:xfrm rot="0">
              <a:off x="0" y="-57150"/>
              <a:ext cx="8818796" cy="595740"/>
            </a:xfrm>
            <a:prstGeom prst="rect">
              <a:avLst/>
            </a:prstGeom>
          </p:spPr>
          <p:txBody>
            <a:bodyPr anchor="t" rtlCol="false" tIns="0" lIns="0" bIns="0" rIns="0">
              <a:spAutoFit/>
            </a:bodyPr>
            <a:lstStyle/>
            <a:p>
              <a:pPr algn="l">
                <a:lnSpc>
                  <a:spcPts val="3746"/>
                </a:lnSpc>
              </a:pPr>
              <a:r>
                <a:rPr lang="en-US" sz="2675" spc="412">
                  <a:solidFill>
                    <a:srgbClr val="FFFFFF"/>
                  </a:solidFill>
                  <a:latin typeface="Glacial Indifference Bold"/>
                </a:rPr>
                <a:t>PRESENTED BY -</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4933545"/>
            <a:ext cx="18377850" cy="5483306"/>
            <a:chOff x="0" y="0"/>
            <a:chExt cx="4356231" cy="1299747"/>
          </a:xfrm>
        </p:grpSpPr>
        <p:sp>
          <p:nvSpPr>
            <p:cNvPr name="Freeform 4" id="4"/>
            <p:cNvSpPr/>
            <p:nvPr/>
          </p:nvSpPr>
          <p:spPr>
            <a:xfrm flipH="false" flipV="false" rot="0">
              <a:off x="0" y="0"/>
              <a:ext cx="4356231" cy="1299747"/>
            </a:xfrm>
            <a:custGeom>
              <a:avLst/>
              <a:gdLst/>
              <a:ahLst/>
              <a:cxnLst/>
              <a:rect r="r" b="b" t="t" l="l"/>
              <a:pathLst>
                <a:path h="1299747" w="4356231">
                  <a:moveTo>
                    <a:pt x="0" y="0"/>
                  </a:moveTo>
                  <a:lnTo>
                    <a:pt x="4356231" y="0"/>
                  </a:lnTo>
                  <a:lnTo>
                    <a:pt x="4356231" y="1299747"/>
                  </a:lnTo>
                  <a:lnTo>
                    <a:pt x="0" y="1299747"/>
                  </a:lnTo>
                  <a:close/>
                </a:path>
              </a:pathLst>
            </a:custGeom>
            <a:solidFill>
              <a:srgbClr val="071C42"/>
            </a:solidFill>
          </p:spPr>
        </p:sp>
        <p:sp>
          <p:nvSpPr>
            <p:cNvPr name="TextBox 5" id="5"/>
            <p:cNvSpPr txBox="true"/>
            <p:nvPr/>
          </p:nvSpPr>
          <p:spPr>
            <a:xfrm>
              <a:off x="0" y="-38100"/>
              <a:ext cx="4356231" cy="1337847"/>
            </a:xfrm>
            <a:prstGeom prst="rect">
              <a:avLst/>
            </a:prstGeom>
          </p:spPr>
          <p:txBody>
            <a:bodyPr anchor="ctr" rtlCol="false" tIns="50800" lIns="50800" bIns="50800" rIns="50800"/>
            <a:lstStyle/>
            <a:p>
              <a:pPr algn="ctr">
                <a:lnSpc>
                  <a:spcPts val="2659"/>
                </a:lnSpc>
                <a:spcBef>
                  <a:spcPct val="0"/>
                </a:spcBef>
              </a:pPr>
            </a:p>
          </p:txBody>
        </p:sp>
      </p:grpSp>
      <p:sp>
        <p:nvSpPr>
          <p:cNvPr name="AutoShape 6" id="6"/>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TextBox 7" id="7"/>
          <p:cNvSpPr txBox="true"/>
          <p:nvPr/>
        </p:nvSpPr>
        <p:spPr>
          <a:xfrm rot="0">
            <a:off x="1028700" y="2029530"/>
            <a:ext cx="4668112" cy="1000061"/>
          </a:xfrm>
          <a:prstGeom prst="rect">
            <a:avLst/>
          </a:prstGeom>
        </p:spPr>
        <p:txBody>
          <a:bodyPr anchor="t" rtlCol="false" tIns="0" lIns="0" bIns="0" rIns="0">
            <a:spAutoFit/>
          </a:bodyPr>
          <a:lstStyle/>
          <a:p>
            <a:pPr>
              <a:lnSpc>
                <a:spcPts val="7559"/>
              </a:lnSpc>
            </a:pPr>
            <a:r>
              <a:rPr lang="en-US" sz="6299">
                <a:solidFill>
                  <a:srgbClr val="101010"/>
                </a:solidFill>
                <a:latin typeface="Poppins Bold"/>
              </a:rPr>
              <a:t>Abstract</a:t>
            </a:r>
          </a:p>
        </p:txBody>
      </p:sp>
      <p:sp>
        <p:nvSpPr>
          <p:cNvPr name="TextBox 8" id="8"/>
          <p:cNvSpPr txBox="true"/>
          <p:nvPr/>
        </p:nvSpPr>
        <p:spPr>
          <a:xfrm rot="0">
            <a:off x="1032947" y="5723156"/>
            <a:ext cx="16222106" cy="3447970"/>
          </a:xfrm>
          <a:prstGeom prst="rect">
            <a:avLst/>
          </a:prstGeom>
        </p:spPr>
        <p:txBody>
          <a:bodyPr anchor="t" rtlCol="false" tIns="0" lIns="0" bIns="0" rIns="0">
            <a:spAutoFit/>
          </a:bodyPr>
          <a:lstStyle/>
          <a:p>
            <a:pPr>
              <a:lnSpc>
                <a:spcPts val="3896"/>
              </a:lnSpc>
            </a:pPr>
            <a:r>
              <a:rPr lang="en-US" sz="2333">
                <a:solidFill>
                  <a:srgbClr val="FFFFFF"/>
                </a:solidFill>
                <a:latin typeface="Times New Roman"/>
              </a:rPr>
              <a:t>The developments in science and technology have made it possible to use biometrics in applications where it is required to establish or confirm the identity of individuals. Among all possible biometric characteristics, the use of iris texture for recognition of individuals has been proven to be highly reliable. However, existing iris prediction systems have suffered from inability to handle more constrained acquisition (processing non-ideal iris images), high processing time and inappropriate parameter settings which usually results in inaccurate segmentation and poor classification results. This research therefore developed an improved segmentation and classification algorithms for iris-based ethnicity prediction system featuring the three major tribes in Nigeria.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154584" y="0"/>
            <a:ext cx="11133416" cy="3429000"/>
            <a:chOff x="0" y="0"/>
            <a:chExt cx="2639032" cy="812800"/>
          </a:xfrm>
        </p:grpSpPr>
        <p:sp>
          <p:nvSpPr>
            <p:cNvPr name="Freeform 3" id="3"/>
            <p:cNvSpPr/>
            <p:nvPr/>
          </p:nvSpPr>
          <p:spPr>
            <a:xfrm flipH="false" flipV="false" rot="0">
              <a:off x="0" y="0"/>
              <a:ext cx="2639032" cy="812800"/>
            </a:xfrm>
            <a:custGeom>
              <a:avLst/>
              <a:gdLst/>
              <a:ahLst/>
              <a:cxnLst/>
              <a:rect r="r" b="b" t="t" l="l"/>
              <a:pathLst>
                <a:path h="812800" w="2639032">
                  <a:moveTo>
                    <a:pt x="0" y="0"/>
                  </a:moveTo>
                  <a:lnTo>
                    <a:pt x="2639032" y="0"/>
                  </a:lnTo>
                  <a:lnTo>
                    <a:pt x="2639032" y="812800"/>
                  </a:lnTo>
                  <a:lnTo>
                    <a:pt x="0" y="812800"/>
                  </a:lnTo>
                  <a:close/>
                </a:path>
              </a:pathLst>
            </a:custGeom>
            <a:solidFill>
              <a:srgbClr val="071C42"/>
            </a:solidFill>
          </p:spPr>
        </p:sp>
        <p:sp>
          <p:nvSpPr>
            <p:cNvPr name="TextBox 4" id="4"/>
            <p:cNvSpPr txBox="true"/>
            <p:nvPr/>
          </p:nvSpPr>
          <p:spPr>
            <a:xfrm>
              <a:off x="0" y="-38100"/>
              <a:ext cx="2639032"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8437354" y="3429000"/>
            <a:ext cx="9850646" cy="3429000"/>
            <a:chOff x="0" y="0"/>
            <a:chExt cx="2334968" cy="812800"/>
          </a:xfrm>
        </p:grpSpPr>
        <p:sp>
          <p:nvSpPr>
            <p:cNvPr name="Freeform 6" id="6"/>
            <p:cNvSpPr/>
            <p:nvPr/>
          </p:nvSpPr>
          <p:spPr>
            <a:xfrm flipH="false" flipV="false" rot="0">
              <a:off x="0" y="0"/>
              <a:ext cx="2334968" cy="812800"/>
            </a:xfrm>
            <a:custGeom>
              <a:avLst/>
              <a:gdLst/>
              <a:ahLst/>
              <a:cxnLst/>
              <a:rect r="r" b="b" t="t" l="l"/>
              <a:pathLst>
                <a:path h="812800" w="2334968">
                  <a:moveTo>
                    <a:pt x="0" y="0"/>
                  </a:moveTo>
                  <a:lnTo>
                    <a:pt x="2334968" y="0"/>
                  </a:lnTo>
                  <a:lnTo>
                    <a:pt x="2334968" y="812800"/>
                  </a:lnTo>
                  <a:lnTo>
                    <a:pt x="0" y="812800"/>
                  </a:lnTo>
                  <a:close/>
                </a:path>
              </a:pathLst>
            </a:custGeom>
            <a:solidFill>
              <a:srgbClr val="3DCAB1"/>
            </a:solidFill>
          </p:spPr>
        </p:sp>
        <p:sp>
          <p:nvSpPr>
            <p:cNvPr name="TextBox 7" id="7"/>
            <p:cNvSpPr txBox="true"/>
            <p:nvPr/>
          </p:nvSpPr>
          <p:spPr>
            <a:xfrm>
              <a:off x="0" y="-38100"/>
              <a:ext cx="2334968" cy="8509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9924636" y="6858000"/>
            <a:ext cx="8363364" cy="3429000"/>
            <a:chOff x="0" y="0"/>
            <a:chExt cx="1982427" cy="812800"/>
          </a:xfrm>
        </p:grpSpPr>
        <p:sp>
          <p:nvSpPr>
            <p:cNvPr name="Freeform 9" id="9"/>
            <p:cNvSpPr/>
            <p:nvPr/>
          </p:nvSpPr>
          <p:spPr>
            <a:xfrm flipH="false" flipV="false" rot="0">
              <a:off x="0" y="0"/>
              <a:ext cx="1982427" cy="812800"/>
            </a:xfrm>
            <a:custGeom>
              <a:avLst/>
              <a:gdLst/>
              <a:ahLst/>
              <a:cxnLst/>
              <a:rect r="r" b="b" t="t" l="l"/>
              <a:pathLst>
                <a:path h="812800" w="1982427">
                  <a:moveTo>
                    <a:pt x="0" y="0"/>
                  </a:moveTo>
                  <a:lnTo>
                    <a:pt x="1982427" y="0"/>
                  </a:lnTo>
                  <a:lnTo>
                    <a:pt x="1982427" y="812800"/>
                  </a:lnTo>
                  <a:lnTo>
                    <a:pt x="0" y="812800"/>
                  </a:lnTo>
                  <a:close/>
                </a:path>
              </a:pathLst>
            </a:custGeom>
            <a:solidFill>
              <a:srgbClr val="071C42"/>
            </a:solidFill>
          </p:spPr>
        </p:sp>
        <p:sp>
          <p:nvSpPr>
            <p:cNvPr name="TextBox 10" id="10"/>
            <p:cNvSpPr txBox="true"/>
            <p:nvPr/>
          </p:nvSpPr>
          <p:spPr>
            <a:xfrm>
              <a:off x="0" y="-38100"/>
              <a:ext cx="1982427" cy="850900"/>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8437354" y="466751"/>
            <a:ext cx="5969920" cy="450757"/>
          </a:xfrm>
          <a:prstGeom prst="rect">
            <a:avLst/>
          </a:prstGeom>
        </p:spPr>
        <p:txBody>
          <a:bodyPr anchor="t" rtlCol="false" tIns="0" lIns="0" bIns="0" rIns="0">
            <a:spAutoFit/>
          </a:bodyPr>
          <a:lstStyle/>
          <a:p>
            <a:pPr>
              <a:lnSpc>
                <a:spcPts val="3500"/>
              </a:lnSpc>
            </a:pPr>
            <a:r>
              <a:rPr lang="en-US" sz="2500">
                <a:solidFill>
                  <a:srgbClr val="FFFFFF"/>
                </a:solidFill>
                <a:latin typeface="Poppins Bold"/>
              </a:rPr>
              <a:t>Iris Recognition</a:t>
            </a:r>
          </a:p>
        </p:txBody>
      </p:sp>
      <p:sp>
        <p:nvSpPr>
          <p:cNvPr name="TextBox 12" id="12"/>
          <p:cNvSpPr txBox="true"/>
          <p:nvPr/>
        </p:nvSpPr>
        <p:spPr>
          <a:xfrm rot="0">
            <a:off x="8437354" y="1072489"/>
            <a:ext cx="6409167" cy="2065771"/>
          </a:xfrm>
          <a:prstGeom prst="rect">
            <a:avLst/>
          </a:prstGeom>
        </p:spPr>
        <p:txBody>
          <a:bodyPr anchor="t" rtlCol="false" tIns="0" lIns="0" bIns="0" rIns="0">
            <a:spAutoFit/>
          </a:bodyPr>
          <a:lstStyle/>
          <a:p>
            <a:pPr>
              <a:lnSpc>
                <a:spcPts val="2720"/>
              </a:lnSpc>
            </a:pPr>
          </a:p>
          <a:p>
            <a:pPr marL="367031" indent="-183515" lvl="1">
              <a:lnSpc>
                <a:spcPts val="2720"/>
              </a:lnSpc>
              <a:buFont typeface="Arial"/>
              <a:buChar char="•"/>
            </a:pPr>
            <a:r>
              <a:rPr lang="en-US" sz="1700">
                <a:solidFill>
                  <a:srgbClr val="EEF2F5"/>
                </a:solidFill>
                <a:latin typeface="Poppins"/>
              </a:rPr>
              <a:t>Highly distinctive and stable characteristics.</a:t>
            </a:r>
          </a:p>
          <a:p>
            <a:pPr marL="367031" indent="-183515" lvl="1">
              <a:lnSpc>
                <a:spcPts val="2720"/>
              </a:lnSpc>
              <a:buFont typeface="Arial"/>
              <a:buChar char="•"/>
            </a:pPr>
            <a:r>
              <a:rPr lang="en-US" sz="1700">
                <a:solidFill>
                  <a:srgbClr val="EEF2F5"/>
                </a:solidFill>
                <a:latin typeface="Poppins"/>
              </a:rPr>
              <a:t>Internally protected and stable from birth to death.</a:t>
            </a:r>
          </a:p>
          <a:p>
            <a:pPr marL="367031" indent="-183515" lvl="1">
              <a:lnSpc>
                <a:spcPts val="2720"/>
              </a:lnSpc>
              <a:buFont typeface="Arial"/>
              <a:buChar char="•"/>
            </a:pPr>
            <a:r>
              <a:rPr lang="en-US" sz="1700">
                <a:solidFill>
                  <a:srgbClr val="EEF2F5"/>
                </a:solidFill>
                <a:latin typeface="Poppins"/>
              </a:rPr>
              <a:t>Expanding applications in various fields.</a:t>
            </a:r>
          </a:p>
          <a:p>
            <a:pPr>
              <a:lnSpc>
                <a:spcPts val="2720"/>
              </a:lnSpc>
            </a:pPr>
          </a:p>
          <a:p>
            <a:pPr>
              <a:lnSpc>
                <a:spcPts val="2720"/>
              </a:lnSpc>
            </a:pPr>
          </a:p>
        </p:txBody>
      </p:sp>
      <p:sp>
        <p:nvSpPr>
          <p:cNvPr name="TextBox 13" id="13"/>
          <p:cNvSpPr txBox="true"/>
          <p:nvPr/>
        </p:nvSpPr>
        <p:spPr>
          <a:xfrm rot="0">
            <a:off x="9924636" y="3895751"/>
            <a:ext cx="5969920" cy="450757"/>
          </a:xfrm>
          <a:prstGeom prst="rect">
            <a:avLst/>
          </a:prstGeom>
        </p:spPr>
        <p:txBody>
          <a:bodyPr anchor="t" rtlCol="false" tIns="0" lIns="0" bIns="0" rIns="0">
            <a:spAutoFit/>
          </a:bodyPr>
          <a:lstStyle/>
          <a:p>
            <a:pPr>
              <a:lnSpc>
                <a:spcPts val="3500"/>
              </a:lnSpc>
            </a:pPr>
            <a:r>
              <a:rPr lang="en-US" sz="2500">
                <a:solidFill>
                  <a:srgbClr val="FFFFFF"/>
                </a:solidFill>
                <a:latin typeface="Poppins Bold"/>
              </a:rPr>
              <a:t>The Role of Biometrics</a:t>
            </a:r>
          </a:p>
        </p:txBody>
      </p:sp>
      <p:sp>
        <p:nvSpPr>
          <p:cNvPr name="TextBox 14" id="14"/>
          <p:cNvSpPr txBox="true"/>
          <p:nvPr/>
        </p:nvSpPr>
        <p:spPr>
          <a:xfrm rot="0">
            <a:off x="9924636" y="4350336"/>
            <a:ext cx="6409167" cy="2408585"/>
          </a:xfrm>
          <a:prstGeom prst="rect">
            <a:avLst/>
          </a:prstGeom>
        </p:spPr>
        <p:txBody>
          <a:bodyPr anchor="t" rtlCol="false" tIns="0" lIns="0" bIns="0" rIns="0">
            <a:spAutoFit/>
          </a:bodyPr>
          <a:lstStyle/>
          <a:p>
            <a:pPr>
              <a:lnSpc>
                <a:spcPts val="2720"/>
              </a:lnSpc>
            </a:pPr>
          </a:p>
          <a:p>
            <a:pPr marL="367031" indent="-183515" lvl="1">
              <a:lnSpc>
                <a:spcPts val="2720"/>
              </a:lnSpc>
              <a:buFont typeface="Arial"/>
              <a:buChar char="•"/>
            </a:pPr>
            <a:r>
              <a:rPr lang="en-US" sz="1700">
                <a:solidFill>
                  <a:srgbClr val="FFFFFF"/>
                </a:solidFill>
                <a:latin typeface="Poppins"/>
              </a:rPr>
              <a:t>Physiological and behavioral traits unique to individuals.</a:t>
            </a:r>
          </a:p>
          <a:p>
            <a:pPr marL="367031" indent="-183515" lvl="1">
              <a:lnSpc>
                <a:spcPts val="2720"/>
              </a:lnSpc>
              <a:buFont typeface="Arial"/>
              <a:buChar char="•"/>
            </a:pPr>
            <a:r>
              <a:rPr lang="en-US" sz="1700">
                <a:solidFill>
                  <a:srgbClr val="FFFFFF"/>
                </a:solidFill>
                <a:latin typeface="Poppins"/>
              </a:rPr>
              <a:t>Hard, soft, and hidden modalities.</a:t>
            </a:r>
          </a:p>
          <a:p>
            <a:pPr marL="367031" indent="-183515" lvl="1">
              <a:lnSpc>
                <a:spcPts val="2720"/>
              </a:lnSpc>
              <a:buFont typeface="Arial"/>
              <a:buChar char="•"/>
            </a:pPr>
            <a:r>
              <a:rPr lang="en-US" sz="1700">
                <a:solidFill>
                  <a:srgbClr val="FFFFFF"/>
                </a:solidFill>
                <a:latin typeface="Poppins"/>
              </a:rPr>
              <a:t>Provides enhanced security and identity verification.</a:t>
            </a:r>
          </a:p>
          <a:p>
            <a:pPr>
              <a:lnSpc>
                <a:spcPts val="2720"/>
              </a:lnSpc>
            </a:pPr>
          </a:p>
          <a:p>
            <a:pPr>
              <a:lnSpc>
                <a:spcPts val="2720"/>
              </a:lnSpc>
            </a:pPr>
          </a:p>
        </p:txBody>
      </p:sp>
      <p:sp>
        <p:nvSpPr>
          <p:cNvPr name="TextBox 15" id="15"/>
          <p:cNvSpPr txBox="true"/>
          <p:nvPr/>
        </p:nvSpPr>
        <p:spPr>
          <a:xfrm rot="0">
            <a:off x="10901735" y="7324751"/>
            <a:ext cx="5969920" cy="450757"/>
          </a:xfrm>
          <a:prstGeom prst="rect">
            <a:avLst/>
          </a:prstGeom>
        </p:spPr>
        <p:txBody>
          <a:bodyPr anchor="t" rtlCol="false" tIns="0" lIns="0" bIns="0" rIns="0">
            <a:spAutoFit/>
          </a:bodyPr>
          <a:lstStyle/>
          <a:p>
            <a:pPr>
              <a:lnSpc>
                <a:spcPts val="3500"/>
              </a:lnSpc>
            </a:pPr>
            <a:r>
              <a:rPr lang="en-US" sz="2500">
                <a:solidFill>
                  <a:srgbClr val="FFFFFF"/>
                </a:solidFill>
                <a:latin typeface="Poppins Bold"/>
              </a:rPr>
              <a:t>The Complexity of Ethnicity</a:t>
            </a:r>
          </a:p>
        </p:txBody>
      </p:sp>
      <p:sp>
        <p:nvSpPr>
          <p:cNvPr name="TextBox 16" id="16"/>
          <p:cNvSpPr txBox="true"/>
          <p:nvPr/>
        </p:nvSpPr>
        <p:spPr>
          <a:xfrm rot="0">
            <a:off x="10901735" y="7930489"/>
            <a:ext cx="6409167" cy="1722958"/>
          </a:xfrm>
          <a:prstGeom prst="rect">
            <a:avLst/>
          </a:prstGeom>
        </p:spPr>
        <p:txBody>
          <a:bodyPr anchor="t" rtlCol="false" tIns="0" lIns="0" bIns="0" rIns="0">
            <a:spAutoFit/>
          </a:bodyPr>
          <a:lstStyle/>
          <a:p>
            <a:pPr marL="367031" indent="-183515" lvl="1">
              <a:lnSpc>
                <a:spcPts val="2720"/>
              </a:lnSpc>
              <a:buFont typeface="Arial"/>
              <a:buChar char="•"/>
            </a:pPr>
            <a:r>
              <a:rPr lang="en-US" sz="1700">
                <a:solidFill>
                  <a:srgbClr val="EEF2F5"/>
                </a:solidFill>
                <a:latin typeface="Poppins"/>
              </a:rPr>
              <a:t>No standard scientific definition for measuring ethnicity.</a:t>
            </a:r>
          </a:p>
          <a:p>
            <a:pPr marL="367031" indent="-183515" lvl="1">
              <a:lnSpc>
                <a:spcPts val="2720"/>
              </a:lnSpc>
              <a:buFont typeface="Arial"/>
              <a:buChar char="•"/>
            </a:pPr>
            <a:r>
              <a:rPr lang="en-US" sz="1700">
                <a:solidFill>
                  <a:srgbClr val="EEF2F5"/>
                </a:solidFill>
                <a:latin typeface="Poppins"/>
              </a:rPr>
              <a:t>Risk of misclassifying individuals into ethnic groups.</a:t>
            </a:r>
          </a:p>
          <a:p>
            <a:pPr marL="367031" indent="-183515" lvl="1">
              <a:lnSpc>
                <a:spcPts val="2720"/>
              </a:lnSpc>
              <a:buFont typeface="Arial"/>
              <a:buChar char="•"/>
            </a:pPr>
            <a:r>
              <a:rPr lang="en-US" sz="1700">
                <a:solidFill>
                  <a:srgbClr val="EEF2F5"/>
                </a:solidFill>
                <a:latin typeface="Poppins"/>
              </a:rPr>
              <a:t>Biometrics can offer more reliable identification methods.</a:t>
            </a:r>
          </a:p>
          <a:p>
            <a:pPr>
              <a:lnSpc>
                <a:spcPts val="2720"/>
              </a:lnSpc>
            </a:pPr>
          </a:p>
        </p:txBody>
      </p:sp>
      <p:sp>
        <p:nvSpPr>
          <p:cNvPr name="TextBox 17" id="17"/>
          <p:cNvSpPr txBox="true"/>
          <p:nvPr/>
        </p:nvSpPr>
        <p:spPr>
          <a:xfrm rot="0">
            <a:off x="1221496" y="7522870"/>
            <a:ext cx="4643986" cy="904803"/>
          </a:xfrm>
          <a:prstGeom prst="rect">
            <a:avLst/>
          </a:prstGeom>
        </p:spPr>
        <p:txBody>
          <a:bodyPr anchor="t" rtlCol="false" tIns="0" lIns="0" bIns="0" rIns="0">
            <a:spAutoFit/>
          </a:bodyPr>
          <a:lstStyle/>
          <a:p>
            <a:pPr>
              <a:lnSpc>
                <a:spcPts val="6719"/>
              </a:lnSpc>
            </a:pPr>
            <a:r>
              <a:rPr lang="en-US" sz="5599">
                <a:solidFill>
                  <a:srgbClr val="101010"/>
                </a:solidFill>
                <a:latin typeface="Poppins Bold"/>
              </a:rPr>
              <a:t>Introduction</a:t>
            </a:r>
          </a:p>
        </p:txBody>
      </p:sp>
      <p:sp>
        <p:nvSpPr>
          <p:cNvPr name="Freeform 18" id="18"/>
          <p:cNvSpPr/>
          <p:nvPr/>
        </p:nvSpPr>
        <p:spPr>
          <a:xfrm flipH="true" flipV="false" rot="0">
            <a:off x="-2861667" y="-805804"/>
            <a:ext cx="8166327" cy="6636996"/>
          </a:xfrm>
          <a:custGeom>
            <a:avLst/>
            <a:gdLst/>
            <a:ahLst/>
            <a:cxnLst/>
            <a:rect r="r" b="b" t="t" l="l"/>
            <a:pathLst>
              <a:path h="6636996" w="8166327">
                <a:moveTo>
                  <a:pt x="8166327" y="0"/>
                </a:moveTo>
                <a:lnTo>
                  <a:pt x="0" y="0"/>
                </a:lnTo>
                <a:lnTo>
                  <a:pt x="0" y="6636996"/>
                </a:lnTo>
                <a:lnTo>
                  <a:pt x="8166327" y="6636996"/>
                </a:lnTo>
                <a:lnTo>
                  <a:pt x="816632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187217" y="-1676277"/>
            <a:ext cx="12260528" cy="8939040"/>
          </a:xfrm>
          <a:custGeom>
            <a:avLst/>
            <a:gdLst/>
            <a:ahLst/>
            <a:cxnLst/>
            <a:rect r="r" b="b" t="t" l="l"/>
            <a:pathLst>
              <a:path h="8939040" w="12260528">
                <a:moveTo>
                  <a:pt x="0" y="0"/>
                </a:moveTo>
                <a:lnTo>
                  <a:pt x="12260529" y="0"/>
                </a:lnTo>
                <a:lnTo>
                  <a:pt x="12260529" y="8939040"/>
                </a:lnTo>
                <a:lnTo>
                  <a:pt x="0" y="8939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4933545"/>
            <a:ext cx="9144000" cy="5483306"/>
            <a:chOff x="0" y="0"/>
            <a:chExt cx="2167467" cy="1299747"/>
          </a:xfrm>
        </p:grpSpPr>
        <p:sp>
          <p:nvSpPr>
            <p:cNvPr name="Freeform 4" id="4"/>
            <p:cNvSpPr/>
            <p:nvPr/>
          </p:nvSpPr>
          <p:spPr>
            <a:xfrm flipH="false" flipV="false" rot="0">
              <a:off x="0" y="0"/>
              <a:ext cx="2167467" cy="1299747"/>
            </a:xfrm>
            <a:custGeom>
              <a:avLst/>
              <a:gdLst/>
              <a:ahLst/>
              <a:cxnLst/>
              <a:rect r="r" b="b" t="t" l="l"/>
              <a:pathLst>
                <a:path h="1299747" w="2167467">
                  <a:moveTo>
                    <a:pt x="0" y="0"/>
                  </a:moveTo>
                  <a:lnTo>
                    <a:pt x="2167467" y="0"/>
                  </a:lnTo>
                  <a:lnTo>
                    <a:pt x="2167467" y="1299747"/>
                  </a:lnTo>
                  <a:lnTo>
                    <a:pt x="0" y="1299747"/>
                  </a:lnTo>
                  <a:close/>
                </a:path>
              </a:pathLst>
            </a:custGeom>
            <a:solidFill>
              <a:srgbClr val="071C42"/>
            </a:solidFill>
          </p:spPr>
        </p:sp>
        <p:sp>
          <p:nvSpPr>
            <p:cNvPr name="TextBox 5" id="5"/>
            <p:cNvSpPr txBox="true"/>
            <p:nvPr/>
          </p:nvSpPr>
          <p:spPr>
            <a:xfrm>
              <a:off x="0" y="-38100"/>
              <a:ext cx="2167467" cy="1337847"/>
            </a:xfrm>
            <a:prstGeom prst="rect">
              <a:avLst/>
            </a:prstGeom>
          </p:spPr>
          <p:txBody>
            <a:bodyPr anchor="ctr" rtlCol="false" tIns="50800" lIns="50800" bIns="50800" rIns="50800"/>
            <a:lstStyle/>
            <a:p>
              <a:pPr algn="ctr">
                <a:lnSpc>
                  <a:spcPts val="2659"/>
                </a:lnSpc>
                <a:spcBef>
                  <a:spcPct val="0"/>
                </a:spcBef>
              </a:pPr>
            </a:p>
          </p:txBody>
        </p:sp>
      </p:grpSp>
      <p:sp>
        <p:nvSpPr>
          <p:cNvPr name="AutoShape 6" id="6"/>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TextBox 7" id="7"/>
          <p:cNvSpPr txBox="true"/>
          <p:nvPr/>
        </p:nvSpPr>
        <p:spPr>
          <a:xfrm rot="0">
            <a:off x="992741" y="1515871"/>
            <a:ext cx="7158517" cy="1716260"/>
          </a:xfrm>
          <a:prstGeom prst="rect">
            <a:avLst/>
          </a:prstGeom>
        </p:spPr>
        <p:txBody>
          <a:bodyPr anchor="t" rtlCol="false" tIns="0" lIns="0" bIns="0" rIns="0">
            <a:spAutoFit/>
          </a:bodyPr>
          <a:lstStyle/>
          <a:p>
            <a:pPr>
              <a:lnSpc>
                <a:spcPts val="6719"/>
              </a:lnSpc>
            </a:pPr>
            <a:r>
              <a:rPr lang="en-US" sz="4800" spc="220">
                <a:solidFill>
                  <a:srgbClr val="101010"/>
                </a:solidFill>
                <a:latin typeface="Poppins Bold"/>
              </a:rPr>
              <a:t>Previous Paper and Challenges</a:t>
            </a:r>
          </a:p>
        </p:txBody>
      </p:sp>
      <p:grpSp>
        <p:nvGrpSpPr>
          <p:cNvPr name="Group 8" id="8"/>
          <p:cNvGrpSpPr/>
          <p:nvPr/>
        </p:nvGrpSpPr>
        <p:grpSpPr>
          <a:xfrm rot="0">
            <a:off x="9144000" y="4933545"/>
            <a:ext cx="9144000" cy="5353455"/>
            <a:chOff x="0" y="0"/>
            <a:chExt cx="2167467" cy="1268967"/>
          </a:xfrm>
        </p:grpSpPr>
        <p:sp>
          <p:nvSpPr>
            <p:cNvPr name="Freeform 9" id="9"/>
            <p:cNvSpPr/>
            <p:nvPr/>
          </p:nvSpPr>
          <p:spPr>
            <a:xfrm flipH="false" flipV="false" rot="0">
              <a:off x="0" y="0"/>
              <a:ext cx="2167467" cy="1268967"/>
            </a:xfrm>
            <a:custGeom>
              <a:avLst/>
              <a:gdLst/>
              <a:ahLst/>
              <a:cxnLst/>
              <a:rect r="r" b="b" t="t" l="l"/>
              <a:pathLst>
                <a:path h="1268967" w="2167467">
                  <a:moveTo>
                    <a:pt x="0" y="0"/>
                  </a:moveTo>
                  <a:lnTo>
                    <a:pt x="2167467" y="0"/>
                  </a:lnTo>
                  <a:lnTo>
                    <a:pt x="2167467" y="1268967"/>
                  </a:lnTo>
                  <a:lnTo>
                    <a:pt x="0" y="1268967"/>
                  </a:lnTo>
                  <a:close/>
                </a:path>
              </a:pathLst>
            </a:custGeom>
            <a:solidFill>
              <a:srgbClr val="3DCAB1"/>
            </a:solidFill>
          </p:spPr>
        </p:sp>
        <p:sp>
          <p:nvSpPr>
            <p:cNvPr name="TextBox 10" id="10"/>
            <p:cNvSpPr txBox="true"/>
            <p:nvPr/>
          </p:nvSpPr>
          <p:spPr>
            <a:xfrm>
              <a:off x="0" y="-38100"/>
              <a:ext cx="2167467" cy="1307067"/>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615562" y="5290470"/>
            <a:ext cx="7132998" cy="504778"/>
          </a:xfrm>
          <a:prstGeom prst="rect">
            <a:avLst/>
          </a:prstGeom>
        </p:spPr>
        <p:txBody>
          <a:bodyPr anchor="t" rtlCol="false" tIns="0" lIns="0" bIns="0" rIns="0">
            <a:spAutoFit/>
          </a:bodyPr>
          <a:lstStyle/>
          <a:p>
            <a:pPr>
              <a:lnSpc>
                <a:spcPts val="3720"/>
              </a:lnSpc>
            </a:pPr>
            <a:r>
              <a:rPr lang="en-US" sz="3100">
                <a:solidFill>
                  <a:srgbClr val="FFFFFF"/>
                </a:solidFill>
                <a:latin typeface="Poppins Bold"/>
              </a:rPr>
              <a:t>Previous Research Findings</a:t>
            </a:r>
          </a:p>
        </p:txBody>
      </p:sp>
      <p:sp>
        <p:nvSpPr>
          <p:cNvPr name="TextBox 12" id="12"/>
          <p:cNvSpPr txBox="true"/>
          <p:nvPr/>
        </p:nvSpPr>
        <p:spPr>
          <a:xfrm rot="0">
            <a:off x="427999" y="5895110"/>
            <a:ext cx="7132998" cy="4521741"/>
          </a:xfrm>
          <a:prstGeom prst="rect">
            <a:avLst/>
          </a:prstGeom>
        </p:spPr>
        <p:txBody>
          <a:bodyPr anchor="t" rtlCol="false" tIns="0" lIns="0" bIns="0" rIns="0">
            <a:spAutoFit/>
          </a:bodyPr>
          <a:lstStyle/>
          <a:p>
            <a:pPr marL="417438" indent="-208719" lvl="1">
              <a:lnSpc>
                <a:spcPts val="3228"/>
              </a:lnSpc>
              <a:buFont typeface="Arial"/>
              <a:buChar char="•"/>
            </a:pPr>
            <a:r>
              <a:rPr lang="en-US" sz="1933">
                <a:solidFill>
                  <a:srgbClr val="FFFFFF"/>
                </a:solidFill>
                <a:latin typeface="Times New Roman"/>
              </a:rPr>
              <a:t>"Iris Recognition Based on Three-Dimensional Imaging," by Arun Ross and Anil Jain in the IEEE Transactions on Pattern Analysis and Machine Intelligence in 2003. </a:t>
            </a:r>
          </a:p>
          <a:p>
            <a:pPr marL="417438" indent="-208719" lvl="1">
              <a:lnSpc>
                <a:spcPts val="3228"/>
              </a:lnSpc>
              <a:buFont typeface="Arial"/>
              <a:buChar char="•"/>
            </a:pPr>
            <a:r>
              <a:rPr lang="en-US" sz="1933">
                <a:solidFill>
                  <a:srgbClr val="FFFFFF"/>
                </a:solidFill>
                <a:latin typeface="Times New Roman"/>
              </a:rPr>
              <a:t>"Iris recognition using a 3D deformable model" by S. Tariq and S. R. Memon, published in the Proceedings of the 14th International Conference on Frontiers in Handwriting Recognition in 2014.</a:t>
            </a:r>
          </a:p>
          <a:p>
            <a:pPr marL="417438" indent="-208719" lvl="1">
              <a:lnSpc>
                <a:spcPts val="3228"/>
              </a:lnSpc>
              <a:buFont typeface="Arial"/>
              <a:buChar char="•"/>
            </a:pPr>
            <a:r>
              <a:rPr lang="en-US" sz="1933">
                <a:solidFill>
                  <a:srgbClr val="FFFFFF"/>
                </a:solidFill>
                <a:latin typeface="Times New Roman"/>
              </a:rPr>
              <a:t>"Iris recognition using 3D information" by S. S. Sujitha and K. B. Raja, published in the Journal of Ambient Intelligence and Humanized Computing in 2019.</a:t>
            </a:r>
          </a:p>
          <a:p>
            <a:pPr>
              <a:lnSpc>
                <a:spcPts val="3228"/>
              </a:lnSpc>
            </a:pPr>
          </a:p>
        </p:txBody>
      </p:sp>
      <p:sp>
        <p:nvSpPr>
          <p:cNvPr name="TextBox 13" id="13"/>
          <p:cNvSpPr txBox="true"/>
          <p:nvPr/>
        </p:nvSpPr>
        <p:spPr>
          <a:xfrm rot="0">
            <a:off x="10149501" y="5290470"/>
            <a:ext cx="7132998" cy="504778"/>
          </a:xfrm>
          <a:prstGeom prst="rect">
            <a:avLst/>
          </a:prstGeom>
        </p:spPr>
        <p:txBody>
          <a:bodyPr anchor="t" rtlCol="false" tIns="0" lIns="0" bIns="0" rIns="0">
            <a:spAutoFit/>
          </a:bodyPr>
          <a:lstStyle/>
          <a:p>
            <a:pPr>
              <a:lnSpc>
                <a:spcPts val="3720"/>
              </a:lnSpc>
            </a:pPr>
            <a:r>
              <a:rPr lang="en-US" sz="3100">
                <a:solidFill>
                  <a:srgbClr val="FFFFFF"/>
                </a:solidFill>
                <a:latin typeface="Poppins Bold"/>
              </a:rPr>
              <a:t>Identified Challenges</a:t>
            </a:r>
          </a:p>
        </p:txBody>
      </p:sp>
      <p:sp>
        <p:nvSpPr>
          <p:cNvPr name="TextBox 14" id="14"/>
          <p:cNvSpPr txBox="true"/>
          <p:nvPr/>
        </p:nvSpPr>
        <p:spPr>
          <a:xfrm rot="0">
            <a:off x="10149501" y="5895110"/>
            <a:ext cx="7494773" cy="4371821"/>
          </a:xfrm>
          <a:prstGeom prst="rect">
            <a:avLst/>
          </a:prstGeom>
        </p:spPr>
        <p:txBody>
          <a:bodyPr anchor="t" rtlCol="false" tIns="0" lIns="0" bIns="0" rIns="0">
            <a:spAutoFit/>
          </a:bodyPr>
          <a:lstStyle/>
          <a:p>
            <a:pPr marL="436773" indent="-218387" lvl="1">
              <a:lnSpc>
                <a:spcPts val="3378"/>
              </a:lnSpc>
              <a:buFont typeface="Arial"/>
              <a:buChar char="•"/>
            </a:pPr>
            <a:r>
              <a:rPr lang="en-US" sz="2023">
                <a:solidFill>
                  <a:srgbClr val="FFFFFF"/>
                </a:solidFill>
                <a:latin typeface="Times New Roman"/>
              </a:rPr>
              <a:t>Non-ideal iris images leading to under-segmentation and over-segmentation.</a:t>
            </a:r>
          </a:p>
          <a:p>
            <a:pPr marL="453160" indent="-226580" lvl="1">
              <a:lnSpc>
                <a:spcPts val="3505"/>
              </a:lnSpc>
              <a:buFont typeface="Arial"/>
              <a:buChar char="•"/>
            </a:pPr>
            <a:r>
              <a:rPr lang="en-US" sz="2098">
                <a:solidFill>
                  <a:srgbClr val="FFFFFF"/>
                </a:solidFill>
                <a:latin typeface="Times New Roman"/>
              </a:rPr>
              <a:t>Challenges in processing non-ideal iris images and how GAGAC and GSOSVM address them.</a:t>
            </a:r>
          </a:p>
          <a:p>
            <a:pPr marL="453160" indent="-226580" lvl="1">
              <a:lnSpc>
                <a:spcPts val="3505"/>
              </a:lnSpc>
              <a:buFont typeface="Arial"/>
              <a:buChar char="•"/>
            </a:pPr>
            <a:r>
              <a:rPr lang="en-US" sz="2098">
                <a:solidFill>
                  <a:srgbClr val="FFFFFF"/>
                </a:solidFill>
                <a:latin typeface="Times New Roman"/>
              </a:rPr>
              <a:t>Impact of environmental factors, e.g., non-uniform illumination and motion blur.</a:t>
            </a:r>
          </a:p>
          <a:p>
            <a:pPr marL="453160" indent="-226580" lvl="1">
              <a:lnSpc>
                <a:spcPts val="3505"/>
              </a:lnSpc>
              <a:buFont typeface="Arial"/>
              <a:buChar char="•"/>
            </a:pPr>
            <a:r>
              <a:rPr lang="en-US" sz="2098">
                <a:solidFill>
                  <a:srgbClr val="FFFFFF"/>
                </a:solidFill>
                <a:latin typeface="Times New Roman"/>
              </a:rPr>
              <a:t>Match failures often rooted in inaccurate iris segmentation.</a:t>
            </a:r>
          </a:p>
          <a:p>
            <a:pPr marL="453160" indent="-226580" lvl="1">
              <a:lnSpc>
                <a:spcPts val="3505"/>
              </a:lnSpc>
              <a:buFont typeface="Arial"/>
              <a:buChar char="•"/>
            </a:pPr>
            <a:r>
              <a:rPr lang="en-US" sz="2098">
                <a:solidFill>
                  <a:srgbClr val="FFFFFF"/>
                </a:solidFill>
                <a:latin typeface="Times New Roman"/>
              </a:rPr>
              <a:t>Need for larger datasets to validate models, e.g., Latinwo et al.</a:t>
            </a:r>
          </a:p>
          <a:p>
            <a:pPr>
              <a:lnSpc>
                <a:spcPts val="3505"/>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28700" y="601417"/>
            <a:ext cx="16230600" cy="0"/>
          </a:xfrm>
          <a:prstGeom prst="line">
            <a:avLst/>
          </a:prstGeom>
          <a:ln cap="flat" w="19050">
            <a:solidFill>
              <a:srgbClr val="D9D9D9"/>
            </a:solidFill>
            <a:prstDash val="solid"/>
            <a:headEnd type="none" len="sm" w="sm"/>
            <a:tailEnd type="none" len="sm" w="sm"/>
          </a:ln>
        </p:spPr>
      </p:sp>
      <p:grpSp>
        <p:nvGrpSpPr>
          <p:cNvPr name="Group 3" id="3"/>
          <p:cNvGrpSpPr/>
          <p:nvPr/>
        </p:nvGrpSpPr>
        <p:grpSpPr>
          <a:xfrm rot="0">
            <a:off x="7401128" y="0"/>
            <a:ext cx="5443436" cy="5143500"/>
            <a:chOff x="0" y="0"/>
            <a:chExt cx="1290296" cy="1219200"/>
          </a:xfrm>
        </p:grpSpPr>
        <p:sp>
          <p:nvSpPr>
            <p:cNvPr name="Freeform 4" id="4"/>
            <p:cNvSpPr/>
            <p:nvPr/>
          </p:nvSpPr>
          <p:spPr>
            <a:xfrm flipH="false" flipV="false" rot="0">
              <a:off x="0" y="0"/>
              <a:ext cx="1290296" cy="1219200"/>
            </a:xfrm>
            <a:custGeom>
              <a:avLst/>
              <a:gdLst/>
              <a:ahLst/>
              <a:cxnLst/>
              <a:rect r="r" b="b" t="t" l="l"/>
              <a:pathLst>
                <a:path h="1219200" w="1290296">
                  <a:moveTo>
                    <a:pt x="0" y="0"/>
                  </a:moveTo>
                  <a:lnTo>
                    <a:pt x="1290296" y="0"/>
                  </a:lnTo>
                  <a:lnTo>
                    <a:pt x="1290296" y="1219200"/>
                  </a:lnTo>
                  <a:lnTo>
                    <a:pt x="0" y="1219200"/>
                  </a:lnTo>
                  <a:close/>
                </a:path>
              </a:pathLst>
            </a:custGeom>
            <a:solidFill>
              <a:srgbClr val="071C42"/>
            </a:solidFill>
          </p:spPr>
        </p:sp>
        <p:sp>
          <p:nvSpPr>
            <p:cNvPr name="TextBox 5" id="5"/>
            <p:cNvSpPr txBox="true"/>
            <p:nvPr/>
          </p:nvSpPr>
          <p:spPr>
            <a:xfrm>
              <a:off x="0" y="-38100"/>
              <a:ext cx="1290296" cy="12573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8068329" y="975650"/>
            <a:ext cx="3120045" cy="450757"/>
          </a:xfrm>
          <a:prstGeom prst="rect">
            <a:avLst/>
          </a:prstGeom>
        </p:spPr>
        <p:txBody>
          <a:bodyPr anchor="t" rtlCol="false" tIns="0" lIns="0" bIns="0" rIns="0">
            <a:spAutoFit/>
          </a:bodyPr>
          <a:lstStyle/>
          <a:p>
            <a:pPr>
              <a:lnSpc>
                <a:spcPts val="3500"/>
              </a:lnSpc>
            </a:pPr>
            <a:r>
              <a:rPr lang="en-US" sz="2500">
                <a:solidFill>
                  <a:srgbClr val="FFFFFF"/>
                </a:solidFill>
                <a:latin typeface="Poppins Bold"/>
              </a:rPr>
              <a:t>Extended Datasets</a:t>
            </a:r>
          </a:p>
        </p:txBody>
      </p:sp>
      <p:sp>
        <p:nvSpPr>
          <p:cNvPr name="TextBox 7" id="7"/>
          <p:cNvSpPr txBox="true"/>
          <p:nvPr/>
        </p:nvSpPr>
        <p:spPr>
          <a:xfrm rot="0">
            <a:off x="8068329" y="1752766"/>
            <a:ext cx="4109035" cy="2889438"/>
          </a:xfrm>
          <a:prstGeom prst="rect">
            <a:avLst/>
          </a:prstGeom>
        </p:spPr>
        <p:txBody>
          <a:bodyPr anchor="t" rtlCol="false" tIns="0" lIns="0" bIns="0" rIns="0">
            <a:spAutoFit/>
          </a:bodyPr>
          <a:lstStyle/>
          <a:p>
            <a:pPr marL="388620" indent="-194310" lvl="1">
              <a:lnSpc>
                <a:spcPts val="2880"/>
              </a:lnSpc>
              <a:buFont typeface="Arial"/>
              <a:buChar char="•"/>
            </a:pPr>
            <a:r>
              <a:rPr lang="en-US" sz="1800">
                <a:solidFill>
                  <a:srgbClr val="D9D9D9"/>
                </a:solidFill>
                <a:latin typeface="Poppins"/>
              </a:rPr>
              <a:t>Expand research to include more ethnic groups beyond Yoruba, Ibo, and Hausa.</a:t>
            </a:r>
          </a:p>
          <a:p>
            <a:pPr marL="388620" indent="-194310" lvl="1">
              <a:lnSpc>
                <a:spcPts val="2880"/>
              </a:lnSpc>
              <a:buFont typeface="Arial"/>
              <a:buChar char="•"/>
            </a:pPr>
            <a:r>
              <a:rPr lang="en-US" sz="1800">
                <a:solidFill>
                  <a:srgbClr val="D9D9D9"/>
                </a:solidFill>
                <a:latin typeface="Poppins"/>
              </a:rPr>
              <a:t>Analyze performance across varied iris datasets, including those from different geographical regions.</a:t>
            </a:r>
          </a:p>
          <a:p>
            <a:pPr>
              <a:lnSpc>
                <a:spcPts val="2880"/>
              </a:lnSpc>
            </a:pPr>
          </a:p>
        </p:txBody>
      </p:sp>
      <p:grpSp>
        <p:nvGrpSpPr>
          <p:cNvPr name="Group 8" id="8"/>
          <p:cNvGrpSpPr/>
          <p:nvPr/>
        </p:nvGrpSpPr>
        <p:grpSpPr>
          <a:xfrm rot="0">
            <a:off x="12844564" y="0"/>
            <a:ext cx="5443436" cy="5143500"/>
            <a:chOff x="0" y="0"/>
            <a:chExt cx="1290296" cy="1219200"/>
          </a:xfrm>
        </p:grpSpPr>
        <p:sp>
          <p:nvSpPr>
            <p:cNvPr name="Freeform 9" id="9"/>
            <p:cNvSpPr/>
            <p:nvPr/>
          </p:nvSpPr>
          <p:spPr>
            <a:xfrm flipH="false" flipV="false" rot="0">
              <a:off x="0" y="0"/>
              <a:ext cx="1290296" cy="1219200"/>
            </a:xfrm>
            <a:custGeom>
              <a:avLst/>
              <a:gdLst/>
              <a:ahLst/>
              <a:cxnLst/>
              <a:rect r="r" b="b" t="t" l="l"/>
              <a:pathLst>
                <a:path h="1219200" w="1290296">
                  <a:moveTo>
                    <a:pt x="0" y="0"/>
                  </a:moveTo>
                  <a:lnTo>
                    <a:pt x="1290296" y="0"/>
                  </a:lnTo>
                  <a:lnTo>
                    <a:pt x="1290296" y="1219200"/>
                  </a:lnTo>
                  <a:lnTo>
                    <a:pt x="0" y="1219200"/>
                  </a:lnTo>
                  <a:close/>
                </a:path>
              </a:pathLst>
            </a:custGeom>
            <a:solidFill>
              <a:srgbClr val="3DCAB1"/>
            </a:solidFill>
          </p:spPr>
        </p:sp>
        <p:sp>
          <p:nvSpPr>
            <p:cNvPr name="TextBox 10" id="10"/>
            <p:cNvSpPr txBox="true"/>
            <p:nvPr/>
          </p:nvSpPr>
          <p:spPr>
            <a:xfrm>
              <a:off x="0" y="-38100"/>
              <a:ext cx="1290296" cy="1257300"/>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3320814" y="952500"/>
            <a:ext cx="3596165" cy="450757"/>
          </a:xfrm>
          <a:prstGeom prst="rect">
            <a:avLst/>
          </a:prstGeom>
        </p:spPr>
        <p:txBody>
          <a:bodyPr anchor="t" rtlCol="false" tIns="0" lIns="0" bIns="0" rIns="0">
            <a:spAutoFit/>
          </a:bodyPr>
          <a:lstStyle/>
          <a:p>
            <a:pPr>
              <a:lnSpc>
                <a:spcPts val="3500"/>
              </a:lnSpc>
            </a:pPr>
            <a:r>
              <a:rPr lang="en-US" sz="2500">
                <a:solidFill>
                  <a:srgbClr val="FFFFFF"/>
                </a:solidFill>
                <a:latin typeface="Poppins Bold"/>
              </a:rPr>
              <a:t>Enhanced Algorithms</a:t>
            </a:r>
          </a:p>
        </p:txBody>
      </p:sp>
      <p:sp>
        <p:nvSpPr>
          <p:cNvPr name="TextBox 12" id="12"/>
          <p:cNvSpPr txBox="true"/>
          <p:nvPr/>
        </p:nvSpPr>
        <p:spPr>
          <a:xfrm rot="0">
            <a:off x="13320814" y="1752766"/>
            <a:ext cx="4109035" cy="2889438"/>
          </a:xfrm>
          <a:prstGeom prst="rect">
            <a:avLst/>
          </a:prstGeom>
        </p:spPr>
        <p:txBody>
          <a:bodyPr anchor="t" rtlCol="false" tIns="0" lIns="0" bIns="0" rIns="0">
            <a:spAutoFit/>
          </a:bodyPr>
          <a:lstStyle/>
          <a:p>
            <a:pPr marL="388620" indent="-194310" lvl="1">
              <a:lnSpc>
                <a:spcPts val="2880"/>
              </a:lnSpc>
              <a:buFont typeface="Arial"/>
              <a:buChar char="•"/>
            </a:pPr>
            <a:r>
              <a:rPr lang="en-US" sz="1800">
                <a:solidFill>
                  <a:srgbClr val="FFFFFF"/>
                </a:solidFill>
                <a:latin typeface="Poppins"/>
              </a:rPr>
              <a:t>Explore deep learning and neural network models for more nuanced classification.</a:t>
            </a:r>
          </a:p>
          <a:p>
            <a:pPr marL="388620" indent="-194310" lvl="1">
              <a:lnSpc>
                <a:spcPts val="2880"/>
              </a:lnSpc>
              <a:buFont typeface="Arial"/>
              <a:buChar char="•"/>
            </a:pPr>
            <a:r>
              <a:rPr lang="en-US" sz="1800">
                <a:solidFill>
                  <a:srgbClr val="FFFFFF"/>
                </a:solidFill>
                <a:latin typeface="Poppins"/>
              </a:rPr>
              <a:t>Integrate hybrid algorithms combining the strengths of multiple optimization techniques.</a:t>
            </a:r>
          </a:p>
          <a:p>
            <a:pPr>
              <a:lnSpc>
                <a:spcPts val="2880"/>
              </a:lnSpc>
            </a:pPr>
          </a:p>
        </p:txBody>
      </p:sp>
      <p:grpSp>
        <p:nvGrpSpPr>
          <p:cNvPr name="Group 13" id="13"/>
          <p:cNvGrpSpPr/>
          <p:nvPr/>
        </p:nvGrpSpPr>
        <p:grpSpPr>
          <a:xfrm rot="0">
            <a:off x="7401128" y="5143500"/>
            <a:ext cx="5443436" cy="5143500"/>
            <a:chOff x="0" y="0"/>
            <a:chExt cx="1290296" cy="1219200"/>
          </a:xfrm>
        </p:grpSpPr>
        <p:sp>
          <p:nvSpPr>
            <p:cNvPr name="Freeform 14" id="14"/>
            <p:cNvSpPr/>
            <p:nvPr/>
          </p:nvSpPr>
          <p:spPr>
            <a:xfrm flipH="false" flipV="false" rot="0">
              <a:off x="0" y="0"/>
              <a:ext cx="1290296" cy="1219200"/>
            </a:xfrm>
            <a:custGeom>
              <a:avLst/>
              <a:gdLst/>
              <a:ahLst/>
              <a:cxnLst/>
              <a:rect r="r" b="b" t="t" l="l"/>
              <a:pathLst>
                <a:path h="1219200" w="1290296">
                  <a:moveTo>
                    <a:pt x="0" y="0"/>
                  </a:moveTo>
                  <a:lnTo>
                    <a:pt x="1290296" y="0"/>
                  </a:lnTo>
                  <a:lnTo>
                    <a:pt x="1290296" y="1219200"/>
                  </a:lnTo>
                  <a:lnTo>
                    <a:pt x="0" y="1219200"/>
                  </a:lnTo>
                  <a:close/>
                </a:path>
              </a:pathLst>
            </a:custGeom>
            <a:solidFill>
              <a:srgbClr val="3DCAB1"/>
            </a:solidFill>
          </p:spPr>
        </p:sp>
        <p:sp>
          <p:nvSpPr>
            <p:cNvPr name="TextBox 15" id="15"/>
            <p:cNvSpPr txBox="true"/>
            <p:nvPr/>
          </p:nvSpPr>
          <p:spPr>
            <a:xfrm>
              <a:off x="0" y="-38100"/>
              <a:ext cx="1290296" cy="1257300"/>
            </a:xfrm>
            <a:prstGeom prst="rect">
              <a:avLst/>
            </a:prstGeom>
          </p:spPr>
          <p:txBody>
            <a:bodyPr anchor="ctr" rtlCol="false" tIns="50800" lIns="50800" bIns="50800" rIns="50800"/>
            <a:lstStyle/>
            <a:p>
              <a:pPr algn="ctr">
                <a:lnSpc>
                  <a:spcPts val="2659"/>
                </a:lnSpc>
                <a:spcBef>
                  <a:spcPct val="0"/>
                </a:spcBef>
              </a:pPr>
            </a:p>
          </p:txBody>
        </p:sp>
      </p:grpSp>
      <p:sp>
        <p:nvSpPr>
          <p:cNvPr name="TextBox 16" id="16"/>
          <p:cNvSpPr txBox="true"/>
          <p:nvPr/>
        </p:nvSpPr>
        <p:spPr>
          <a:xfrm rot="0">
            <a:off x="8068329" y="6119150"/>
            <a:ext cx="4109035" cy="450757"/>
          </a:xfrm>
          <a:prstGeom prst="rect">
            <a:avLst/>
          </a:prstGeom>
        </p:spPr>
        <p:txBody>
          <a:bodyPr anchor="t" rtlCol="false" tIns="0" lIns="0" bIns="0" rIns="0">
            <a:spAutoFit/>
          </a:bodyPr>
          <a:lstStyle/>
          <a:p>
            <a:pPr>
              <a:lnSpc>
                <a:spcPts val="3500"/>
              </a:lnSpc>
            </a:pPr>
            <a:r>
              <a:rPr lang="en-US" sz="2500">
                <a:solidFill>
                  <a:srgbClr val="FFFFFF"/>
                </a:solidFill>
                <a:latin typeface="Poppins Bold"/>
              </a:rPr>
              <a:t>Real-world Applications</a:t>
            </a:r>
          </a:p>
        </p:txBody>
      </p:sp>
      <p:sp>
        <p:nvSpPr>
          <p:cNvPr name="TextBox 17" id="17"/>
          <p:cNvSpPr txBox="true"/>
          <p:nvPr/>
        </p:nvSpPr>
        <p:spPr>
          <a:xfrm rot="0">
            <a:off x="8068329" y="6893757"/>
            <a:ext cx="4109035" cy="2889438"/>
          </a:xfrm>
          <a:prstGeom prst="rect">
            <a:avLst/>
          </a:prstGeom>
        </p:spPr>
        <p:txBody>
          <a:bodyPr anchor="t" rtlCol="false" tIns="0" lIns="0" bIns="0" rIns="0">
            <a:spAutoFit/>
          </a:bodyPr>
          <a:lstStyle/>
          <a:p>
            <a:pPr marL="388620" indent="-194310" lvl="1">
              <a:lnSpc>
                <a:spcPts val="2880"/>
              </a:lnSpc>
              <a:buFont typeface="Arial"/>
              <a:buChar char="•"/>
            </a:pPr>
            <a:r>
              <a:rPr lang="en-US" sz="1800">
                <a:solidFill>
                  <a:srgbClr val="FFFFFF"/>
                </a:solidFill>
                <a:latin typeface="Poppins"/>
              </a:rPr>
              <a:t>Application in border control, forensics, and personalized marketing.</a:t>
            </a:r>
          </a:p>
          <a:p>
            <a:pPr marL="388620" indent="-194310" lvl="1">
              <a:lnSpc>
                <a:spcPts val="2880"/>
              </a:lnSpc>
              <a:buFont typeface="Arial"/>
              <a:buChar char="•"/>
            </a:pPr>
            <a:r>
              <a:rPr lang="en-US" sz="1800">
                <a:solidFill>
                  <a:srgbClr val="FFFFFF"/>
                </a:solidFill>
                <a:latin typeface="Poppins"/>
              </a:rPr>
              <a:t>Understand ethical implications and privacy concerns associated with iris-based ethnicity prediction.</a:t>
            </a:r>
          </a:p>
          <a:p>
            <a:pPr>
              <a:lnSpc>
                <a:spcPts val="2880"/>
              </a:lnSpc>
            </a:pPr>
          </a:p>
        </p:txBody>
      </p:sp>
      <p:grpSp>
        <p:nvGrpSpPr>
          <p:cNvPr name="Group 18" id="18"/>
          <p:cNvGrpSpPr/>
          <p:nvPr/>
        </p:nvGrpSpPr>
        <p:grpSpPr>
          <a:xfrm rot="0">
            <a:off x="12844564" y="5143500"/>
            <a:ext cx="5443436" cy="5143500"/>
            <a:chOff x="0" y="0"/>
            <a:chExt cx="1290296" cy="1219200"/>
          </a:xfrm>
        </p:grpSpPr>
        <p:sp>
          <p:nvSpPr>
            <p:cNvPr name="Freeform 19" id="19"/>
            <p:cNvSpPr/>
            <p:nvPr/>
          </p:nvSpPr>
          <p:spPr>
            <a:xfrm flipH="false" flipV="false" rot="0">
              <a:off x="0" y="0"/>
              <a:ext cx="1290296" cy="1219200"/>
            </a:xfrm>
            <a:custGeom>
              <a:avLst/>
              <a:gdLst/>
              <a:ahLst/>
              <a:cxnLst/>
              <a:rect r="r" b="b" t="t" l="l"/>
              <a:pathLst>
                <a:path h="1219200" w="1290296">
                  <a:moveTo>
                    <a:pt x="0" y="0"/>
                  </a:moveTo>
                  <a:lnTo>
                    <a:pt x="1290296" y="0"/>
                  </a:lnTo>
                  <a:lnTo>
                    <a:pt x="1290296" y="1219200"/>
                  </a:lnTo>
                  <a:lnTo>
                    <a:pt x="0" y="1219200"/>
                  </a:lnTo>
                  <a:close/>
                </a:path>
              </a:pathLst>
            </a:custGeom>
            <a:solidFill>
              <a:srgbClr val="071C42"/>
            </a:solidFill>
          </p:spPr>
        </p:sp>
        <p:sp>
          <p:nvSpPr>
            <p:cNvPr name="TextBox 20" id="20"/>
            <p:cNvSpPr txBox="true"/>
            <p:nvPr/>
          </p:nvSpPr>
          <p:spPr>
            <a:xfrm>
              <a:off x="0" y="-38100"/>
              <a:ext cx="1290296" cy="1257300"/>
            </a:xfrm>
            <a:prstGeom prst="rect">
              <a:avLst/>
            </a:prstGeom>
          </p:spPr>
          <p:txBody>
            <a:bodyPr anchor="ctr" rtlCol="false" tIns="50800" lIns="50800" bIns="50800" rIns="50800"/>
            <a:lstStyle/>
            <a:p>
              <a:pPr algn="ctr">
                <a:lnSpc>
                  <a:spcPts val="2659"/>
                </a:lnSpc>
                <a:spcBef>
                  <a:spcPct val="0"/>
                </a:spcBef>
              </a:pPr>
            </a:p>
          </p:txBody>
        </p:sp>
      </p:grpSp>
      <p:sp>
        <p:nvSpPr>
          <p:cNvPr name="TextBox 21" id="21"/>
          <p:cNvSpPr txBox="true"/>
          <p:nvPr/>
        </p:nvSpPr>
        <p:spPr>
          <a:xfrm rot="0">
            <a:off x="13320814" y="6128675"/>
            <a:ext cx="5399652" cy="424691"/>
          </a:xfrm>
          <a:prstGeom prst="rect">
            <a:avLst/>
          </a:prstGeom>
        </p:spPr>
        <p:txBody>
          <a:bodyPr anchor="t" rtlCol="false" tIns="0" lIns="0" bIns="0" rIns="0">
            <a:spAutoFit/>
          </a:bodyPr>
          <a:lstStyle/>
          <a:p>
            <a:pPr>
              <a:lnSpc>
                <a:spcPts val="3360"/>
              </a:lnSpc>
            </a:pPr>
            <a:r>
              <a:rPr lang="en-US" sz="2400">
                <a:solidFill>
                  <a:srgbClr val="FFFFFF"/>
                </a:solidFill>
                <a:latin typeface="Poppins Bold"/>
              </a:rPr>
              <a:t>Interdisciplinary Collaboration</a:t>
            </a:r>
          </a:p>
        </p:txBody>
      </p:sp>
      <p:sp>
        <p:nvSpPr>
          <p:cNvPr name="TextBox 22" id="22"/>
          <p:cNvSpPr txBox="true"/>
          <p:nvPr/>
        </p:nvSpPr>
        <p:spPr>
          <a:xfrm rot="0">
            <a:off x="13320814" y="6712810"/>
            <a:ext cx="4109035" cy="3251332"/>
          </a:xfrm>
          <a:prstGeom prst="rect">
            <a:avLst/>
          </a:prstGeom>
        </p:spPr>
        <p:txBody>
          <a:bodyPr anchor="t" rtlCol="false" tIns="0" lIns="0" bIns="0" rIns="0">
            <a:spAutoFit/>
          </a:bodyPr>
          <a:lstStyle/>
          <a:p>
            <a:pPr marL="388620" indent="-194310" lvl="1">
              <a:lnSpc>
                <a:spcPts val="2880"/>
              </a:lnSpc>
              <a:buFont typeface="Arial"/>
              <a:buChar char="•"/>
            </a:pPr>
            <a:r>
              <a:rPr lang="en-US" sz="1800">
                <a:solidFill>
                  <a:srgbClr val="D9D9D9"/>
                </a:solidFill>
                <a:latin typeface="Poppins"/>
              </a:rPr>
              <a:t>Collaborate with sociologists and anthropologists to ensure cultural sensitivity and accuracy.</a:t>
            </a:r>
          </a:p>
          <a:p>
            <a:pPr marL="388620" indent="-194310" lvl="1">
              <a:lnSpc>
                <a:spcPts val="2880"/>
              </a:lnSpc>
              <a:buFont typeface="Arial"/>
              <a:buChar char="•"/>
            </a:pPr>
            <a:r>
              <a:rPr lang="en-US" sz="1800">
                <a:solidFill>
                  <a:srgbClr val="D9D9D9"/>
                </a:solidFill>
                <a:latin typeface="Poppins"/>
              </a:rPr>
              <a:t>Partner with tech companies for the potential integration of developed systems into commercial devices.</a:t>
            </a:r>
          </a:p>
          <a:p>
            <a:pPr>
              <a:lnSpc>
                <a:spcPts val="2880"/>
              </a:lnSpc>
            </a:pPr>
          </a:p>
        </p:txBody>
      </p:sp>
      <p:sp>
        <p:nvSpPr>
          <p:cNvPr name="TextBox 23" id="23"/>
          <p:cNvSpPr txBox="true"/>
          <p:nvPr/>
        </p:nvSpPr>
        <p:spPr>
          <a:xfrm rot="0">
            <a:off x="1028700" y="2072467"/>
            <a:ext cx="4564833" cy="1647527"/>
          </a:xfrm>
          <a:prstGeom prst="rect">
            <a:avLst/>
          </a:prstGeom>
        </p:spPr>
        <p:txBody>
          <a:bodyPr anchor="t" rtlCol="false" tIns="0" lIns="0" bIns="0" rIns="0">
            <a:spAutoFit/>
          </a:bodyPr>
          <a:lstStyle/>
          <a:p>
            <a:pPr>
              <a:lnSpc>
                <a:spcPts val="6359"/>
              </a:lnSpc>
            </a:pPr>
            <a:r>
              <a:rPr lang="en-US" sz="5299">
                <a:solidFill>
                  <a:srgbClr val="101010"/>
                </a:solidFill>
                <a:latin typeface="Poppins Bold"/>
              </a:rPr>
              <a:t>Future Work and Scope</a:t>
            </a:r>
          </a:p>
        </p:txBody>
      </p:sp>
      <p:sp>
        <p:nvSpPr>
          <p:cNvPr name="Freeform 24" id="24"/>
          <p:cNvSpPr/>
          <p:nvPr/>
        </p:nvSpPr>
        <p:spPr>
          <a:xfrm flipH="false" flipV="false" rot="0">
            <a:off x="-1201801" y="5219620"/>
            <a:ext cx="8127642" cy="6605556"/>
          </a:xfrm>
          <a:custGeom>
            <a:avLst/>
            <a:gdLst/>
            <a:ahLst/>
            <a:cxnLst/>
            <a:rect r="r" b="b" t="t" l="l"/>
            <a:pathLst>
              <a:path h="6605556" w="8127642">
                <a:moveTo>
                  <a:pt x="0" y="0"/>
                </a:moveTo>
                <a:lnTo>
                  <a:pt x="8127642" y="0"/>
                </a:lnTo>
                <a:lnTo>
                  <a:pt x="8127642" y="6605556"/>
                </a:lnTo>
                <a:lnTo>
                  <a:pt x="0" y="66055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75717" y="4238697"/>
            <a:ext cx="13118150" cy="904803"/>
          </a:xfrm>
          <a:prstGeom prst="rect">
            <a:avLst/>
          </a:prstGeom>
        </p:spPr>
        <p:txBody>
          <a:bodyPr anchor="t" rtlCol="false" tIns="0" lIns="0" bIns="0" rIns="0">
            <a:spAutoFit/>
          </a:bodyPr>
          <a:lstStyle/>
          <a:p>
            <a:pPr>
              <a:lnSpc>
                <a:spcPts val="6719"/>
              </a:lnSpc>
            </a:pPr>
            <a:r>
              <a:rPr lang="en-US" sz="5599">
                <a:solidFill>
                  <a:srgbClr val="101010"/>
                </a:solidFill>
                <a:latin typeface="Poppins Bold"/>
              </a:rPr>
              <a:t>METHODOLOGY</a:t>
            </a:r>
          </a:p>
        </p:txBody>
      </p:sp>
      <p:sp>
        <p:nvSpPr>
          <p:cNvPr name="Freeform 3" id="3"/>
          <p:cNvSpPr/>
          <p:nvPr/>
        </p:nvSpPr>
        <p:spPr>
          <a:xfrm flipH="false" flipV="false" rot="0">
            <a:off x="-3243554" y="-1718684"/>
            <a:ext cx="5643741" cy="4114800"/>
          </a:xfrm>
          <a:custGeom>
            <a:avLst/>
            <a:gdLst/>
            <a:ahLst/>
            <a:cxnLst/>
            <a:rect r="r" b="b" t="t" l="l"/>
            <a:pathLst>
              <a:path h="4114800" w="5643741">
                <a:moveTo>
                  <a:pt x="0" y="0"/>
                </a:moveTo>
                <a:lnTo>
                  <a:pt x="5643740" y="0"/>
                </a:lnTo>
                <a:lnTo>
                  <a:pt x="564374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1206599" y="3843325"/>
            <a:ext cx="10608048" cy="8621450"/>
          </a:xfrm>
          <a:custGeom>
            <a:avLst/>
            <a:gdLst/>
            <a:ahLst/>
            <a:cxnLst/>
            <a:rect r="r" b="b" t="t" l="l"/>
            <a:pathLst>
              <a:path h="8621450" w="10608048">
                <a:moveTo>
                  <a:pt x="0" y="0"/>
                </a:moveTo>
                <a:lnTo>
                  <a:pt x="10608047" y="0"/>
                </a:lnTo>
                <a:lnTo>
                  <a:pt x="10608047" y="8621450"/>
                </a:lnTo>
                <a:lnTo>
                  <a:pt x="0" y="862145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4544475"/>
            <a:chOff x="0" y="0"/>
            <a:chExt cx="4816593" cy="1196899"/>
          </a:xfrm>
        </p:grpSpPr>
        <p:sp>
          <p:nvSpPr>
            <p:cNvPr name="Freeform 3" id="3"/>
            <p:cNvSpPr/>
            <p:nvPr/>
          </p:nvSpPr>
          <p:spPr>
            <a:xfrm flipH="false" flipV="false" rot="0">
              <a:off x="0" y="0"/>
              <a:ext cx="4816592" cy="1196899"/>
            </a:xfrm>
            <a:custGeom>
              <a:avLst/>
              <a:gdLst/>
              <a:ahLst/>
              <a:cxnLst/>
              <a:rect r="r" b="b" t="t" l="l"/>
              <a:pathLst>
                <a:path h="1196899" w="4816592">
                  <a:moveTo>
                    <a:pt x="0" y="0"/>
                  </a:moveTo>
                  <a:lnTo>
                    <a:pt x="4816592" y="0"/>
                  </a:lnTo>
                  <a:lnTo>
                    <a:pt x="4816592" y="1196899"/>
                  </a:lnTo>
                  <a:lnTo>
                    <a:pt x="0" y="1196899"/>
                  </a:lnTo>
                  <a:close/>
                </a:path>
              </a:pathLst>
            </a:custGeom>
            <a:solidFill>
              <a:srgbClr val="071C42"/>
            </a:solidFill>
          </p:spPr>
        </p:sp>
        <p:sp>
          <p:nvSpPr>
            <p:cNvPr name="TextBox 4" id="4"/>
            <p:cNvSpPr txBox="true"/>
            <p:nvPr/>
          </p:nvSpPr>
          <p:spPr>
            <a:xfrm>
              <a:off x="0" y="-38100"/>
              <a:ext cx="4816593" cy="1234999"/>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28700" y="5515831"/>
            <a:ext cx="6651996" cy="509904"/>
          </a:xfrm>
          <a:prstGeom prst="rect">
            <a:avLst/>
          </a:prstGeom>
        </p:spPr>
        <p:txBody>
          <a:bodyPr anchor="t" rtlCol="false" tIns="0" lIns="0" bIns="0" rIns="0">
            <a:spAutoFit/>
          </a:bodyPr>
          <a:lstStyle/>
          <a:p>
            <a:pPr>
              <a:lnSpc>
                <a:spcPts val="3919"/>
              </a:lnSpc>
            </a:pPr>
            <a:r>
              <a:rPr lang="en-US" sz="2799">
                <a:solidFill>
                  <a:srgbClr val="101010"/>
                </a:solidFill>
                <a:latin typeface="Poppins Bold"/>
              </a:rPr>
              <a:t>Research Approach</a:t>
            </a:r>
          </a:p>
        </p:txBody>
      </p:sp>
      <p:sp>
        <p:nvSpPr>
          <p:cNvPr name="TextBox 6" id="6"/>
          <p:cNvSpPr txBox="true"/>
          <p:nvPr/>
        </p:nvSpPr>
        <p:spPr>
          <a:xfrm rot="0">
            <a:off x="1544727" y="2546276"/>
            <a:ext cx="5663636" cy="904803"/>
          </a:xfrm>
          <a:prstGeom prst="rect">
            <a:avLst/>
          </a:prstGeom>
        </p:spPr>
        <p:txBody>
          <a:bodyPr anchor="t" rtlCol="false" tIns="0" lIns="0" bIns="0" rIns="0">
            <a:spAutoFit/>
          </a:bodyPr>
          <a:lstStyle/>
          <a:p>
            <a:pPr>
              <a:lnSpc>
                <a:spcPts val="6719"/>
              </a:lnSpc>
            </a:pPr>
            <a:r>
              <a:rPr lang="en-US" sz="5599">
                <a:solidFill>
                  <a:srgbClr val="FFFFFF"/>
                </a:solidFill>
                <a:latin typeface="Poppins Bold"/>
              </a:rPr>
              <a:t>METHODOLOGY</a:t>
            </a:r>
          </a:p>
        </p:txBody>
      </p:sp>
      <p:sp>
        <p:nvSpPr>
          <p:cNvPr name="Freeform 7" id="7"/>
          <p:cNvSpPr/>
          <p:nvPr/>
        </p:nvSpPr>
        <p:spPr>
          <a:xfrm flipH="false" flipV="false" rot="0">
            <a:off x="13786888" y="629992"/>
            <a:ext cx="6267753" cy="5093974"/>
          </a:xfrm>
          <a:custGeom>
            <a:avLst/>
            <a:gdLst/>
            <a:ahLst/>
            <a:cxnLst/>
            <a:rect r="r" b="b" t="t" l="l"/>
            <a:pathLst>
              <a:path h="5093974" w="6267753">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8" id="8"/>
          <p:cNvGrpSpPr/>
          <p:nvPr/>
        </p:nvGrpSpPr>
        <p:grpSpPr>
          <a:xfrm rot="0">
            <a:off x="0" y="4201463"/>
            <a:ext cx="7208363" cy="343012"/>
            <a:chOff x="0" y="0"/>
            <a:chExt cx="1898499" cy="90341"/>
          </a:xfrm>
        </p:grpSpPr>
        <p:sp>
          <p:nvSpPr>
            <p:cNvPr name="Freeform 9" id="9"/>
            <p:cNvSpPr/>
            <p:nvPr/>
          </p:nvSpPr>
          <p:spPr>
            <a:xfrm flipH="false" flipV="false" rot="0">
              <a:off x="0" y="0"/>
              <a:ext cx="1898499" cy="90341"/>
            </a:xfrm>
            <a:custGeom>
              <a:avLst/>
              <a:gdLst/>
              <a:ahLst/>
              <a:cxnLst/>
              <a:rect r="r" b="b" t="t" l="l"/>
              <a:pathLst>
                <a:path h="90341" w="1898499">
                  <a:moveTo>
                    <a:pt x="0" y="0"/>
                  </a:moveTo>
                  <a:lnTo>
                    <a:pt x="1898499" y="0"/>
                  </a:lnTo>
                  <a:lnTo>
                    <a:pt x="1898499" y="90341"/>
                  </a:lnTo>
                  <a:lnTo>
                    <a:pt x="0" y="90341"/>
                  </a:lnTo>
                  <a:close/>
                </a:path>
              </a:pathLst>
            </a:custGeom>
            <a:solidFill>
              <a:srgbClr val="3DCAB1"/>
            </a:solidFill>
          </p:spPr>
        </p:sp>
        <p:sp>
          <p:nvSpPr>
            <p:cNvPr name="TextBox 10" id="10"/>
            <p:cNvSpPr txBox="true"/>
            <p:nvPr/>
          </p:nvSpPr>
          <p:spPr>
            <a:xfrm>
              <a:off x="0" y="-38100"/>
              <a:ext cx="1898499" cy="128441"/>
            </a:xfrm>
            <a:prstGeom prst="rect">
              <a:avLst/>
            </a:prstGeom>
          </p:spPr>
          <p:txBody>
            <a:bodyPr anchor="ctr" rtlCol="false" tIns="50800" lIns="50800" bIns="50800" rIns="50800"/>
            <a:lstStyle/>
            <a:p>
              <a:pPr algn="ctr">
                <a:lnSpc>
                  <a:spcPts val="2659"/>
                </a:lnSpc>
                <a:spcBef>
                  <a:spcPct val="0"/>
                </a:spcBef>
              </a:pPr>
            </a:p>
          </p:txBody>
        </p:sp>
      </p:grpSp>
      <p:sp>
        <p:nvSpPr>
          <p:cNvPr name="AutoShape 11" id="11"/>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TextBox 12" id="12"/>
          <p:cNvSpPr txBox="true"/>
          <p:nvPr/>
        </p:nvSpPr>
        <p:spPr>
          <a:xfrm rot="0">
            <a:off x="767702" y="6209375"/>
            <a:ext cx="8376298" cy="3679025"/>
          </a:xfrm>
          <a:prstGeom prst="rect">
            <a:avLst/>
          </a:prstGeom>
        </p:spPr>
        <p:txBody>
          <a:bodyPr anchor="t" rtlCol="false" tIns="0" lIns="0" bIns="0" rIns="0">
            <a:spAutoFit/>
          </a:bodyPr>
          <a:lstStyle/>
          <a:p>
            <a:pPr marL="539746" indent="-269873" lvl="1">
              <a:lnSpc>
                <a:spcPts val="4174"/>
              </a:lnSpc>
              <a:buFont typeface="Arial"/>
              <a:buChar char="•"/>
            </a:pPr>
            <a:r>
              <a:rPr lang="en-US" sz="2499">
                <a:solidFill>
                  <a:srgbClr val="101010"/>
                </a:solidFill>
                <a:latin typeface="Times New Roman"/>
              </a:rPr>
              <a:t>Construction of iris database.</a:t>
            </a:r>
          </a:p>
          <a:p>
            <a:pPr marL="539746" indent="-269873" lvl="1">
              <a:lnSpc>
                <a:spcPts val="4174"/>
              </a:lnSpc>
              <a:buFont typeface="Arial"/>
              <a:buChar char="•"/>
            </a:pPr>
            <a:r>
              <a:rPr lang="en-US" sz="2499">
                <a:solidFill>
                  <a:srgbClr val="101010"/>
                </a:solidFill>
                <a:latin typeface="Times New Roman"/>
              </a:rPr>
              <a:t>Formulation of GAGAC and GSO-SVM Algorithms.</a:t>
            </a:r>
          </a:p>
          <a:p>
            <a:pPr marL="539746" indent="-269873" lvl="1">
              <a:lnSpc>
                <a:spcPts val="4174"/>
              </a:lnSpc>
              <a:buFont typeface="Arial"/>
              <a:buChar char="•"/>
            </a:pPr>
            <a:r>
              <a:rPr lang="en-US" sz="2499">
                <a:solidFill>
                  <a:srgbClr val="101010"/>
                </a:solidFill>
                <a:latin typeface="Times New Roman"/>
              </a:rPr>
              <a:t>Iris-based Ethnicity Prediction System design.</a:t>
            </a:r>
          </a:p>
          <a:p>
            <a:pPr marL="539746" indent="-269873" lvl="1">
              <a:lnSpc>
                <a:spcPts val="4174"/>
              </a:lnSpc>
              <a:buFont typeface="Arial"/>
              <a:buChar char="•"/>
            </a:pPr>
            <a:r>
              <a:rPr lang="en-US" sz="2499">
                <a:solidFill>
                  <a:srgbClr val="101010"/>
                </a:solidFill>
                <a:latin typeface="Times New Roman"/>
              </a:rPr>
              <a:t>Software implementation in MATLAB R2020a.</a:t>
            </a:r>
          </a:p>
          <a:p>
            <a:pPr marL="539746" indent="-269873" lvl="1">
              <a:lnSpc>
                <a:spcPts val="4174"/>
              </a:lnSpc>
              <a:buFont typeface="Arial"/>
              <a:buChar char="•"/>
            </a:pPr>
            <a:r>
              <a:rPr lang="en-US" sz="2499">
                <a:solidFill>
                  <a:srgbClr val="101010"/>
                </a:solidFill>
                <a:latin typeface="Times New Roman"/>
              </a:rPr>
              <a:t>Performance evaluation metrics.</a:t>
            </a:r>
          </a:p>
          <a:p>
            <a:pPr>
              <a:lnSpc>
                <a:spcPts val="4174"/>
              </a:lnSpc>
            </a:pPr>
          </a:p>
          <a:p>
            <a:pPr>
              <a:lnSpc>
                <a:spcPts val="4174"/>
              </a:lnSpc>
            </a:pPr>
          </a:p>
        </p:txBody>
      </p:sp>
      <p:sp>
        <p:nvSpPr>
          <p:cNvPr name="TextBox 13" id="13"/>
          <p:cNvSpPr txBox="true"/>
          <p:nvPr/>
        </p:nvSpPr>
        <p:spPr>
          <a:xfrm rot="0">
            <a:off x="9934157" y="5515831"/>
            <a:ext cx="6651996" cy="509904"/>
          </a:xfrm>
          <a:prstGeom prst="rect">
            <a:avLst/>
          </a:prstGeom>
        </p:spPr>
        <p:txBody>
          <a:bodyPr anchor="t" rtlCol="false" tIns="0" lIns="0" bIns="0" rIns="0">
            <a:spAutoFit/>
          </a:bodyPr>
          <a:lstStyle/>
          <a:p>
            <a:pPr>
              <a:lnSpc>
                <a:spcPts val="3919"/>
              </a:lnSpc>
            </a:pPr>
            <a:r>
              <a:rPr lang="en-US" sz="2799">
                <a:solidFill>
                  <a:srgbClr val="101010"/>
                </a:solidFill>
                <a:latin typeface="Poppins Bold"/>
              </a:rPr>
              <a:t>Data Collection and Iris Database</a:t>
            </a:r>
          </a:p>
        </p:txBody>
      </p:sp>
      <p:sp>
        <p:nvSpPr>
          <p:cNvPr name="TextBox 14" id="14"/>
          <p:cNvSpPr txBox="true"/>
          <p:nvPr/>
        </p:nvSpPr>
        <p:spPr>
          <a:xfrm rot="0">
            <a:off x="9674455" y="6209375"/>
            <a:ext cx="8109234" cy="2519496"/>
          </a:xfrm>
          <a:prstGeom prst="rect">
            <a:avLst/>
          </a:prstGeom>
        </p:spPr>
        <p:txBody>
          <a:bodyPr anchor="t" rtlCol="false" tIns="0" lIns="0" bIns="0" rIns="0">
            <a:spAutoFit/>
          </a:bodyPr>
          <a:lstStyle/>
          <a:p>
            <a:pPr marL="515266" indent="-257633" lvl="1">
              <a:lnSpc>
                <a:spcPts val="3985"/>
              </a:lnSpc>
              <a:buFont typeface="Arial"/>
              <a:buChar char="•"/>
            </a:pPr>
            <a:r>
              <a:rPr lang="en-US" sz="2386">
                <a:solidFill>
                  <a:srgbClr val="101010"/>
                </a:solidFill>
                <a:latin typeface="Times New Roman"/>
              </a:rPr>
              <a:t>Information on the tribes: Yoruba, Ibo, and Hausa.</a:t>
            </a:r>
          </a:p>
          <a:p>
            <a:pPr marL="515266" indent="-257633" lvl="1">
              <a:lnSpc>
                <a:spcPts val="3985"/>
              </a:lnSpc>
              <a:buFont typeface="Arial"/>
              <a:buChar char="•"/>
            </a:pPr>
            <a:r>
              <a:rPr lang="en-US" sz="2386">
                <a:solidFill>
                  <a:srgbClr val="101010"/>
                </a:solidFill>
                <a:latin typeface="Times New Roman"/>
              </a:rPr>
              <a:t>Collection environments and methods.</a:t>
            </a:r>
          </a:p>
          <a:p>
            <a:pPr marL="515266" indent="-257633" lvl="1">
              <a:lnSpc>
                <a:spcPts val="3985"/>
              </a:lnSpc>
              <a:buFont typeface="Arial"/>
              <a:buChar char="•"/>
            </a:pPr>
            <a:r>
              <a:rPr lang="en-US" sz="2386">
                <a:solidFill>
                  <a:srgbClr val="101010"/>
                </a:solidFill>
                <a:latin typeface="Times New Roman"/>
              </a:rPr>
              <a:t>Naming conventions for left and right irises.</a:t>
            </a:r>
          </a:p>
          <a:p>
            <a:pPr marL="515266" indent="-257633" lvl="1">
              <a:lnSpc>
                <a:spcPts val="3985"/>
              </a:lnSpc>
              <a:buFont typeface="Arial"/>
              <a:buChar char="•"/>
            </a:pPr>
            <a:r>
              <a:rPr lang="en-US" sz="2386">
                <a:solidFill>
                  <a:srgbClr val="101010"/>
                </a:solidFill>
                <a:latin typeface="Times New Roman"/>
              </a:rPr>
              <a:t>Use of CMITECH Imager and desirable properties.</a:t>
            </a:r>
          </a:p>
          <a:p>
            <a:pPr>
              <a:lnSpc>
                <a:spcPts val="3985"/>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4544475"/>
            <a:chOff x="0" y="0"/>
            <a:chExt cx="4816593" cy="1196899"/>
          </a:xfrm>
        </p:grpSpPr>
        <p:sp>
          <p:nvSpPr>
            <p:cNvPr name="Freeform 3" id="3"/>
            <p:cNvSpPr/>
            <p:nvPr/>
          </p:nvSpPr>
          <p:spPr>
            <a:xfrm flipH="false" flipV="false" rot="0">
              <a:off x="0" y="0"/>
              <a:ext cx="4816592" cy="1196899"/>
            </a:xfrm>
            <a:custGeom>
              <a:avLst/>
              <a:gdLst/>
              <a:ahLst/>
              <a:cxnLst/>
              <a:rect r="r" b="b" t="t" l="l"/>
              <a:pathLst>
                <a:path h="1196899" w="4816592">
                  <a:moveTo>
                    <a:pt x="0" y="0"/>
                  </a:moveTo>
                  <a:lnTo>
                    <a:pt x="4816592" y="0"/>
                  </a:lnTo>
                  <a:lnTo>
                    <a:pt x="4816592" y="1196899"/>
                  </a:lnTo>
                  <a:lnTo>
                    <a:pt x="0" y="1196899"/>
                  </a:lnTo>
                  <a:close/>
                </a:path>
              </a:pathLst>
            </a:custGeom>
            <a:solidFill>
              <a:srgbClr val="071C42"/>
            </a:solidFill>
          </p:spPr>
        </p:sp>
        <p:sp>
          <p:nvSpPr>
            <p:cNvPr name="TextBox 4" id="4"/>
            <p:cNvSpPr txBox="true"/>
            <p:nvPr/>
          </p:nvSpPr>
          <p:spPr>
            <a:xfrm>
              <a:off x="0" y="-38100"/>
              <a:ext cx="4816593" cy="1234999"/>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28700" y="5515831"/>
            <a:ext cx="7243540" cy="509904"/>
          </a:xfrm>
          <a:prstGeom prst="rect">
            <a:avLst/>
          </a:prstGeom>
        </p:spPr>
        <p:txBody>
          <a:bodyPr anchor="t" rtlCol="false" tIns="0" lIns="0" bIns="0" rIns="0">
            <a:spAutoFit/>
          </a:bodyPr>
          <a:lstStyle/>
          <a:p>
            <a:pPr>
              <a:lnSpc>
                <a:spcPts val="3919"/>
              </a:lnSpc>
            </a:pPr>
            <a:r>
              <a:rPr lang="en-US" sz="2799">
                <a:solidFill>
                  <a:srgbClr val="101010"/>
                </a:solidFill>
                <a:latin typeface="Poppins Bold"/>
              </a:rPr>
              <a:t>Image Enhancement &amp; Segmentation</a:t>
            </a:r>
          </a:p>
        </p:txBody>
      </p:sp>
      <p:sp>
        <p:nvSpPr>
          <p:cNvPr name="TextBox 6" id="6"/>
          <p:cNvSpPr txBox="true"/>
          <p:nvPr/>
        </p:nvSpPr>
        <p:spPr>
          <a:xfrm rot="0">
            <a:off x="1544727" y="2546276"/>
            <a:ext cx="5663636" cy="904803"/>
          </a:xfrm>
          <a:prstGeom prst="rect">
            <a:avLst/>
          </a:prstGeom>
        </p:spPr>
        <p:txBody>
          <a:bodyPr anchor="t" rtlCol="false" tIns="0" lIns="0" bIns="0" rIns="0">
            <a:spAutoFit/>
          </a:bodyPr>
          <a:lstStyle/>
          <a:p>
            <a:pPr>
              <a:lnSpc>
                <a:spcPts val="6719"/>
              </a:lnSpc>
            </a:pPr>
            <a:r>
              <a:rPr lang="en-US" sz="5599">
                <a:solidFill>
                  <a:srgbClr val="FFFFFF"/>
                </a:solidFill>
                <a:latin typeface="Poppins Bold"/>
              </a:rPr>
              <a:t>METHODOLOGY</a:t>
            </a:r>
          </a:p>
        </p:txBody>
      </p:sp>
      <p:sp>
        <p:nvSpPr>
          <p:cNvPr name="Freeform 7" id="7"/>
          <p:cNvSpPr/>
          <p:nvPr/>
        </p:nvSpPr>
        <p:spPr>
          <a:xfrm flipH="false" flipV="false" rot="0">
            <a:off x="13786888" y="629992"/>
            <a:ext cx="6267753" cy="5093974"/>
          </a:xfrm>
          <a:custGeom>
            <a:avLst/>
            <a:gdLst/>
            <a:ahLst/>
            <a:cxnLst/>
            <a:rect r="r" b="b" t="t" l="l"/>
            <a:pathLst>
              <a:path h="5093974" w="6267753">
                <a:moveTo>
                  <a:pt x="0" y="0"/>
                </a:moveTo>
                <a:lnTo>
                  <a:pt x="6267752" y="0"/>
                </a:lnTo>
                <a:lnTo>
                  <a:pt x="6267752" y="5093973"/>
                </a:lnTo>
                <a:lnTo>
                  <a:pt x="0" y="509397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8" id="8"/>
          <p:cNvSpPr/>
          <p:nvPr/>
        </p:nvSpPr>
        <p:spPr>
          <a:xfrm rot="0">
            <a:off x="1028700" y="601417"/>
            <a:ext cx="16230600" cy="0"/>
          </a:xfrm>
          <a:prstGeom prst="line">
            <a:avLst/>
          </a:prstGeom>
          <a:ln cap="flat" w="19050">
            <a:solidFill>
              <a:srgbClr val="D9D9D9"/>
            </a:solidFill>
            <a:prstDash val="solid"/>
            <a:headEnd type="none" len="sm" w="sm"/>
            <a:tailEnd type="none" len="sm" w="sm"/>
          </a:ln>
        </p:spPr>
      </p:sp>
      <p:sp>
        <p:nvSpPr>
          <p:cNvPr name="TextBox 9" id="9"/>
          <p:cNvSpPr txBox="true"/>
          <p:nvPr/>
        </p:nvSpPr>
        <p:spPr>
          <a:xfrm rot="0">
            <a:off x="767702" y="6411366"/>
            <a:ext cx="8376298" cy="2631504"/>
          </a:xfrm>
          <a:prstGeom prst="rect">
            <a:avLst/>
          </a:prstGeom>
        </p:spPr>
        <p:txBody>
          <a:bodyPr anchor="t" rtlCol="false" tIns="0" lIns="0" bIns="0" rIns="0">
            <a:spAutoFit/>
          </a:bodyPr>
          <a:lstStyle/>
          <a:p>
            <a:pPr marL="539746" indent="-269873" lvl="1">
              <a:lnSpc>
                <a:spcPts val="4174"/>
              </a:lnSpc>
              <a:buFont typeface="Arial"/>
              <a:buChar char="•"/>
            </a:pPr>
            <a:r>
              <a:rPr lang="en-US" sz="2499">
                <a:solidFill>
                  <a:srgbClr val="101010"/>
                </a:solidFill>
                <a:latin typeface="Times New Roman"/>
              </a:rPr>
              <a:t>Objective: Make iris features distinct.</a:t>
            </a:r>
          </a:p>
          <a:p>
            <a:pPr marL="539746" indent="-269873" lvl="1">
              <a:lnSpc>
                <a:spcPts val="4174"/>
              </a:lnSpc>
              <a:buFont typeface="Arial"/>
              <a:buChar char="•"/>
            </a:pPr>
            <a:r>
              <a:rPr lang="en-US" sz="2499">
                <a:solidFill>
                  <a:srgbClr val="101010"/>
                </a:solidFill>
                <a:latin typeface="Times New Roman"/>
              </a:rPr>
              <a:t>Histogram equalization.</a:t>
            </a:r>
          </a:p>
          <a:p>
            <a:pPr marL="539746" indent="-269873" lvl="1">
              <a:lnSpc>
                <a:spcPts val="4174"/>
              </a:lnSpc>
              <a:buFont typeface="Arial"/>
              <a:buChar char="•"/>
            </a:pPr>
            <a:r>
              <a:rPr lang="en-US" sz="2499">
                <a:solidFill>
                  <a:srgbClr val="101010"/>
                </a:solidFill>
                <a:latin typeface="Times New Roman"/>
              </a:rPr>
              <a:t>Segmentation using GAC and GAGAC.</a:t>
            </a:r>
          </a:p>
          <a:p>
            <a:pPr marL="539746" indent="-269873" lvl="1">
              <a:lnSpc>
                <a:spcPts val="4174"/>
              </a:lnSpc>
              <a:buFont typeface="Arial"/>
              <a:buChar char="•"/>
            </a:pPr>
            <a:r>
              <a:rPr lang="en-US" sz="2499">
                <a:solidFill>
                  <a:srgbClr val="101010"/>
                </a:solidFill>
                <a:latin typeface="Times New Roman"/>
              </a:rPr>
              <a:t>Resulting iris images from segmentation process.</a:t>
            </a:r>
          </a:p>
          <a:p>
            <a:pPr>
              <a:lnSpc>
                <a:spcPts val="4174"/>
              </a:lnSpc>
            </a:pPr>
          </a:p>
        </p:txBody>
      </p:sp>
      <p:sp>
        <p:nvSpPr>
          <p:cNvPr name="TextBox 10" id="10"/>
          <p:cNvSpPr txBox="true"/>
          <p:nvPr/>
        </p:nvSpPr>
        <p:spPr>
          <a:xfrm rot="0">
            <a:off x="9674455" y="5515831"/>
            <a:ext cx="6651996" cy="509904"/>
          </a:xfrm>
          <a:prstGeom prst="rect">
            <a:avLst/>
          </a:prstGeom>
        </p:spPr>
        <p:txBody>
          <a:bodyPr anchor="t" rtlCol="false" tIns="0" lIns="0" bIns="0" rIns="0">
            <a:spAutoFit/>
          </a:bodyPr>
          <a:lstStyle/>
          <a:p>
            <a:pPr>
              <a:lnSpc>
                <a:spcPts val="3919"/>
              </a:lnSpc>
            </a:pPr>
            <a:r>
              <a:rPr lang="en-US" sz="2799">
                <a:solidFill>
                  <a:srgbClr val="101010"/>
                </a:solidFill>
                <a:latin typeface="Poppins Bold"/>
              </a:rPr>
              <a:t>Introduction to GSOSVM</a:t>
            </a:r>
          </a:p>
        </p:txBody>
      </p:sp>
      <p:sp>
        <p:nvSpPr>
          <p:cNvPr name="TextBox 11" id="11"/>
          <p:cNvSpPr txBox="true"/>
          <p:nvPr/>
        </p:nvSpPr>
        <p:spPr>
          <a:xfrm rot="0">
            <a:off x="9491565" y="6411366"/>
            <a:ext cx="8109234" cy="2519496"/>
          </a:xfrm>
          <a:prstGeom prst="rect">
            <a:avLst/>
          </a:prstGeom>
        </p:spPr>
        <p:txBody>
          <a:bodyPr anchor="t" rtlCol="false" tIns="0" lIns="0" bIns="0" rIns="0">
            <a:spAutoFit/>
          </a:bodyPr>
          <a:lstStyle/>
          <a:p>
            <a:pPr marL="515266" indent="-257633" lvl="1">
              <a:lnSpc>
                <a:spcPts val="3985"/>
              </a:lnSpc>
              <a:buFont typeface="Arial"/>
              <a:buChar char="•"/>
            </a:pPr>
            <a:r>
              <a:rPr lang="en-US" sz="2386">
                <a:solidFill>
                  <a:srgbClr val="101010"/>
                </a:solidFill>
                <a:latin typeface="Times New Roman"/>
              </a:rPr>
              <a:t>Optimization of Support Vector Machine (SVM).</a:t>
            </a:r>
          </a:p>
          <a:p>
            <a:pPr marL="515266" indent="-257633" lvl="1">
              <a:lnSpc>
                <a:spcPts val="3985"/>
              </a:lnSpc>
              <a:buFont typeface="Arial"/>
              <a:buChar char="•"/>
            </a:pPr>
            <a:r>
              <a:rPr lang="en-US" sz="2386">
                <a:solidFill>
                  <a:srgbClr val="101010"/>
                </a:solidFill>
                <a:latin typeface="Times New Roman"/>
              </a:rPr>
              <a:t>Use of Radial Basis Function (RBF) kernel.</a:t>
            </a:r>
          </a:p>
          <a:p>
            <a:pPr marL="515266" indent="-257633" lvl="1">
              <a:lnSpc>
                <a:spcPts val="3985"/>
              </a:lnSpc>
              <a:buFont typeface="Arial"/>
              <a:buChar char="•"/>
            </a:pPr>
            <a:r>
              <a:rPr lang="en-US" sz="2386">
                <a:solidFill>
                  <a:srgbClr val="101010"/>
                </a:solidFill>
                <a:latin typeface="Times New Roman"/>
              </a:rPr>
              <a:t>Importance of choosing best (C, γ) values.</a:t>
            </a:r>
          </a:p>
          <a:p>
            <a:pPr marL="515266" indent="-257633" lvl="1">
              <a:lnSpc>
                <a:spcPts val="3985"/>
              </a:lnSpc>
              <a:buFont typeface="Arial"/>
              <a:buChar char="•"/>
            </a:pPr>
            <a:r>
              <a:rPr lang="en-US" sz="2386">
                <a:solidFill>
                  <a:srgbClr val="101010"/>
                </a:solidFill>
                <a:latin typeface="Times New Roman"/>
              </a:rPr>
              <a:t>Flow diagram of GSOSVM.</a:t>
            </a:r>
          </a:p>
          <a:p>
            <a:pPr>
              <a:lnSpc>
                <a:spcPts val="3985"/>
              </a:lnSpc>
            </a:pPr>
          </a:p>
        </p:txBody>
      </p:sp>
      <p:grpSp>
        <p:nvGrpSpPr>
          <p:cNvPr name="Group 12" id="12"/>
          <p:cNvGrpSpPr/>
          <p:nvPr/>
        </p:nvGrpSpPr>
        <p:grpSpPr>
          <a:xfrm rot="0">
            <a:off x="0" y="4201463"/>
            <a:ext cx="7208363" cy="343012"/>
            <a:chOff x="0" y="0"/>
            <a:chExt cx="1898499" cy="90341"/>
          </a:xfrm>
        </p:grpSpPr>
        <p:sp>
          <p:nvSpPr>
            <p:cNvPr name="Freeform 13" id="13"/>
            <p:cNvSpPr/>
            <p:nvPr/>
          </p:nvSpPr>
          <p:spPr>
            <a:xfrm flipH="false" flipV="false" rot="0">
              <a:off x="0" y="0"/>
              <a:ext cx="1898499" cy="90341"/>
            </a:xfrm>
            <a:custGeom>
              <a:avLst/>
              <a:gdLst/>
              <a:ahLst/>
              <a:cxnLst/>
              <a:rect r="r" b="b" t="t" l="l"/>
              <a:pathLst>
                <a:path h="90341" w="1898499">
                  <a:moveTo>
                    <a:pt x="0" y="0"/>
                  </a:moveTo>
                  <a:lnTo>
                    <a:pt x="1898499" y="0"/>
                  </a:lnTo>
                  <a:lnTo>
                    <a:pt x="1898499" y="90341"/>
                  </a:lnTo>
                  <a:lnTo>
                    <a:pt x="0" y="90341"/>
                  </a:lnTo>
                  <a:close/>
                </a:path>
              </a:pathLst>
            </a:custGeom>
            <a:solidFill>
              <a:srgbClr val="3DCAB1"/>
            </a:solidFill>
          </p:spPr>
        </p:sp>
        <p:sp>
          <p:nvSpPr>
            <p:cNvPr name="TextBox 14" id="14"/>
            <p:cNvSpPr txBox="true"/>
            <p:nvPr/>
          </p:nvSpPr>
          <p:spPr>
            <a:xfrm>
              <a:off x="0" y="-38100"/>
              <a:ext cx="1898499" cy="128441"/>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DAFyk_ixzS8</dc:identifier>
  <dcterms:modified xsi:type="dcterms:W3CDTF">2011-08-01T06:04:30Z</dcterms:modified>
  <cp:revision>1</cp:revision>
  <dc:title>Copy of Blue Dark Professional Geometric Business Project Presentation </dc:title>
</cp:coreProperties>
</file>

<file path=docProps/thumbnail.jpeg>
</file>